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0" r:id="rId2"/>
    <p:sldId id="258" r:id="rId3"/>
    <p:sldId id="286" r:id="rId4"/>
    <p:sldId id="287" r:id="rId5"/>
    <p:sldId id="288" r:id="rId6"/>
    <p:sldId id="289" r:id="rId7"/>
    <p:sldId id="29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55" d="100"/>
          <a:sy n="55" d="100"/>
        </p:scale>
        <p:origin x="114" y="1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379607-D037-4E6A-BA07-C8555DF40741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20C77D-FA4F-4AD5-B71C-54BFBB328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6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02256-1936-4C2A-9410-D41516661618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0D5F-F415-43E0-B613-62EFF2615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626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02256-1936-4C2A-9410-D41516661618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0D5F-F415-43E0-B613-62EFF2615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145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02256-1936-4C2A-9410-D41516661618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0D5F-F415-43E0-B613-62EFF2615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026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02256-1936-4C2A-9410-D41516661618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0D5F-F415-43E0-B613-62EFF2615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182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02256-1936-4C2A-9410-D41516661618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0D5F-F415-43E0-B613-62EFF2615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240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02256-1936-4C2A-9410-D41516661618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0D5F-F415-43E0-B613-62EFF2615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610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02256-1936-4C2A-9410-D41516661618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0D5F-F415-43E0-B613-62EFF2615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189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02256-1936-4C2A-9410-D41516661618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0D5F-F415-43E0-B613-62EFF2615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865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02256-1936-4C2A-9410-D41516661618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0D5F-F415-43E0-B613-62EFF2615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472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02256-1936-4C2A-9410-D41516661618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0D5F-F415-43E0-B613-62EFF2615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908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02256-1936-4C2A-9410-D41516661618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0D5F-F415-43E0-B613-62EFF2615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32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02256-1936-4C2A-9410-D41516661618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90D5F-F415-43E0-B613-62EFF2615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107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ovingschoolsaward.com/" TargetMode="External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D55FB-8CC9-4DDC-B320-BD95C8E3C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HEPAS project: context, objectives and framework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815ECE-B35A-4C78-A2D4-33E1F90C683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0C50F8-B4B5-4D27-8B45-F3559F2E7D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3209" y="6216312"/>
            <a:ext cx="2918790" cy="64168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DF81AEE-EF54-4DD8-AE63-125CD98587A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6064" y="11980"/>
            <a:ext cx="2470877" cy="180541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831FA20A-8F37-4DDE-AA6A-32272D0F94BF}"/>
              </a:ext>
            </a:extLst>
          </p:cNvPr>
          <p:cNvSpPr/>
          <p:nvPr/>
        </p:nvSpPr>
        <p:spPr>
          <a:xfrm>
            <a:off x="0" y="6120573"/>
            <a:ext cx="1750429" cy="7374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Your logo</a:t>
            </a:r>
          </a:p>
        </p:txBody>
      </p:sp>
    </p:spTree>
    <p:extLst>
      <p:ext uri="{BB962C8B-B14F-4D97-AF65-F5344CB8AC3E}">
        <p14:creationId xmlns:p14="http://schemas.microsoft.com/office/powerpoint/2010/main" val="1765555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984067" cy="1325563"/>
          </a:xfrm>
        </p:spPr>
        <p:txBody>
          <a:bodyPr/>
          <a:lstStyle/>
          <a:p>
            <a:r>
              <a:rPr lang="en-GB" b="1" dirty="0"/>
              <a:t>Context: Moving Schools Award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838200" y="1825625"/>
            <a:ext cx="594761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Award values the achievements of schools in physical activity, physical education and school sport.</a:t>
            </a:r>
          </a:p>
          <a:p>
            <a:pPr marL="0" indent="0">
              <a:buNone/>
            </a:pPr>
            <a:r>
              <a:rPr lang="en-US" dirty="0"/>
              <a:t>It is gained through an online self-assessment process and it consists of two phases. </a:t>
            </a:r>
          </a:p>
          <a:p>
            <a:pPr marL="0" indent="0">
              <a:buNone/>
            </a:pPr>
            <a:r>
              <a:rPr lang="en-US" dirty="0"/>
              <a:t>The first step is for schools to register on the website to take part. By registering schools become part of </a:t>
            </a:r>
            <a:r>
              <a:rPr lang="en-US" b="1" dirty="0"/>
              <a:t>the Moving Schools Award network</a:t>
            </a:r>
            <a:r>
              <a:rPr lang="en-US" dirty="0"/>
              <a:t>. 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C3F3A3C-C0FF-4518-A517-21283955DC8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6064" y="11980"/>
            <a:ext cx="2470877" cy="18054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raphic 18">
            <a:extLst>
              <a:ext uri="{FF2B5EF4-FFF2-40B4-BE49-F238E27FC236}">
                <a16:creationId xmlns:a16="http://schemas.microsoft.com/office/drawing/2014/main" id="{23BAA314-38F1-45C1-B143-8E38733AB6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965753" y="2460480"/>
            <a:ext cx="4790547" cy="2221457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F69A3BF1-6340-46AB-8194-572C28ECE00C}"/>
              </a:ext>
            </a:extLst>
          </p:cNvPr>
          <p:cNvSpPr/>
          <p:nvPr/>
        </p:nvSpPr>
        <p:spPr>
          <a:xfrm>
            <a:off x="6683962" y="5550401"/>
            <a:ext cx="5284203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https://www.movingschoolsaward.com/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30335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984067" cy="1325563"/>
          </a:xfrm>
        </p:spPr>
        <p:txBody>
          <a:bodyPr/>
          <a:lstStyle/>
          <a:p>
            <a:r>
              <a:rPr lang="en-US" b="1" dirty="0"/>
              <a:t>Healthy and Physically Active Schools in Europe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838200" y="1825625"/>
            <a:ext cx="5316415" cy="4218911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lnSpc>
                <a:spcPct val="110000"/>
              </a:lnSpc>
              <a:spcBef>
                <a:spcPct val="20000"/>
              </a:spcBef>
              <a:buNone/>
              <a:tabLst>
                <a:tab pos="2250440" algn="l"/>
              </a:tabLst>
            </a:pPr>
            <a:r>
              <a:rPr lang="en-US" sz="2600" b="1" dirty="0">
                <a:ea typeface="Calibri" panose="020F0502020204030204" pitchFamily="34" charset="0"/>
                <a:cs typeface="Times New Roman" panose="02020603050405020304" pitchFamily="18" charset="0"/>
              </a:rPr>
              <a:t>Follow-up project</a:t>
            </a:r>
          </a:p>
          <a:p>
            <a:pPr marL="0" indent="0">
              <a:lnSpc>
                <a:spcPct val="110000"/>
              </a:lnSpc>
              <a:spcBef>
                <a:spcPct val="20000"/>
              </a:spcBef>
              <a:buNone/>
              <a:tabLst>
                <a:tab pos="2250440" algn="l"/>
              </a:tabLst>
            </a:pPr>
            <a:r>
              <a:rPr lang="en-US" sz="2600" i="1" dirty="0">
                <a:ea typeface="Calibri" panose="020F0502020204030204" pitchFamily="34" charset="0"/>
                <a:cs typeface="Times New Roman" panose="02020603050405020304" pitchFamily="18" charset="0"/>
              </a:rPr>
              <a:t>Erasmus+ Key Action 2: Cooperation for innovation and the exchange of good practices</a:t>
            </a:r>
          </a:p>
          <a:p>
            <a:pPr marL="0" indent="0">
              <a:lnSpc>
                <a:spcPct val="110000"/>
              </a:lnSpc>
              <a:spcBef>
                <a:spcPct val="20000"/>
              </a:spcBef>
              <a:buNone/>
              <a:tabLst>
                <a:tab pos="2250440" algn="l"/>
              </a:tabLst>
            </a:pPr>
            <a:r>
              <a:rPr lang="en-US" sz="2600" i="1" dirty="0">
                <a:ea typeface="Calibri" panose="020F0502020204030204" pitchFamily="34" charset="0"/>
                <a:cs typeface="Times New Roman" panose="02020603050405020304" pitchFamily="18" charset="0"/>
              </a:rPr>
              <a:t>KA201 - Strategic Partnerships for school education supporting innovation</a:t>
            </a:r>
          </a:p>
          <a:p>
            <a:pPr marL="0" indent="0">
              <a:lnSpc>
                <a:spcPct val="110000"/>
              </a:lnSpc>
              <a:spcBef>
                <a:spcPct val="20000"/>
              </a:spcBef>
              <a:buNone/>
              <a:tabLst>
                <a:tab pos="2250440" algn="l"/>
              </a:tabLst>
            </a:pPr>
            <a:r>
              <a:rPr lang="en-US" sz="2600" spc="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Healthy lifestyle and physically activity in school settings can be promoted through developments in four domains: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8902" y="2195371"/>
            <a:ext cx="5414880" cy="356187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812BE4E-1111-4616-942A-9F9B777130F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6064" y="11980"/>
            <a:ext cx="2470877" cy="18054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1CA1780-30EB-4C38-AE44-975D602A197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83" t="18618" r="9432" b="17480"/>
          <a:stretch/>
        </p:blipFill>
        <p:spPr bwMode="auto">
          <a:xfrm>
            <a:off x="8135154" y="3486855"/>
            <a:ext cx="1822375" cy="9789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27548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984067" cy="1325563"/>
          </a:xfrm>
        </p:spPr>
        <p:txBody>
          <a:bodyPr/>
          <a:lstStyle/>
          <a:p>
            <a:r>
              <a:rPr lang="en-US" b="1" dirty="0"/>
              <a:t>Healthy and Physically Active Schools in Europe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838200" y="1825625"/>
            <a:ext cx="10521462" cy="2582591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Objectives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en-US" spc="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proposed project is aimed at </a:t>
            </a:r>
            <a:r>
              <a:rPr lang="en-US" b="1" spc="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building up capacity of school-related stakeholders </a:t>
            </a:r>
            <a:r>
              <a:rPr lang="en-US" spc="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like teachers, educators, school headmasters – when it comes to the improvement of school-based physical activity for children and adolescents, as well as their healthy lifestyles in general.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3895" y="3557415"/>
            <a:ext cx="12168671" cy="377984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E54F660-D35F-440A-9773-90EDC61852E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6064" y="11980"/>
            <a:ext cx="2470877" cy="18054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1593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984067" cy="1325563"/>
          </a:xfrm>
        </p:spPr>
        <p:txBody>
          <a:bodyPr/>
          <a:lstStyle/>
          <a:p>
            <a:r>
              <a:rPr lang="en-US" b="1" dirty="0"/>
              <a:t>Project objectives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838200" y="1825625"/>
            <a:ext cx="10521462" cy="432357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b="1" dirty="0"/>
              <a:t>Target groups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The main target groups are:</a:t>
            </a:r>
          </a:p>
          <a:p>
            <a:pPr>
              <a:lnSpc>
                <a:spcPct val="100000"/>
              </a:lnSpc>
            </a:pPr>
            <a:r>
              <a:rPr lang="en-US" dirty="0"/>
              <a:t>Teachers, school educators and school masters, representing schools as relevant educational target institutions</a:t>
            </a:r>
          </a:p>
          <a:p>
            <a:pPr>
              <a:lnSpc>
                <a:spcPct val="100000"/>
              </a:lnSpc>
            </a:pPr>
            <a:r>
              <a:rPr lang="en-US" dirty="0"/>
              <a:t>Children and adolescents, as school aged target population attending schools as the relevant educational target institutions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23F84B48-4614-4ADB-9D1F-9998BF21D23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6064" y="11980"/>
            <a:ext cx="2470877" cy="18054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6192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8012502" cy="1325563"/>
          </a:xfrm>
        </p:spPr>
        <p:txBody>
          <a:bodyPr/>
          <a:lstStyle/>
          <a:p>
            <a:r>
              <a:rPr lang="fr-LU" b="1" dirty="0"/>
              <a:t>Project </a:t>
            </a:r>
            <a:r>
              <a:rPr lang="fr-LU" b="1" dirty="0" err="1"/>
              <a:t>partners</a:t>
            </a:r>
            <a:endParaRPr lang="en-US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3200" b="1" dirty="0"/>
              <a:t>Project partners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1. </a:t>
            </a:r>
            <a:r>
              <a:rPr lang="en-US" b="1" dirty="0"/>
              <a:t>University of Luxembourg</a:t>
            </a:r>
            <a:r>
              <a:rPr lang="en-US" dirty="0"/>
              <a:t>, Luxembourg (UL; project coordinator)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2. </a:t>
            </a:r>
            <a:r>
              <a:rPr lang="en-US" b="1" dirty="0"/>
              <a:t>Hungarian School Sport Federation (HSSF)</a:t>
            </a:r>
            <a:r>
              <a:rPr lang="en-US" dirty="0"/>
              <a:t>, Hungary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3. </a:t>
            </a:r>
            <a:r>
              <a:rPr lang="en-US" b="1" dirty="0" err="1"/>
              <a:t>Deporte</a:t>
            </a:r>
            <a:r>
              <a:rPr lang="en-US" b="1" dirty="0"/>
              <a:t> para la </a:t>
            </a:r>
            <a:r>
              <a:rPr lang="en-US" b="1" dirty="0" err="1"/>
              <a:t>Educacion</a:t>
            </a:r>
            <a:r>
              <a:rPr lang="en-US" b="1" dirty="0"/>
              <a:t> y la </a:t>
            </a:r>
            <a:r>
              <a:rPr lang="en-US" b="1" dirty="0" err="1"/>
              <a:t>Salud</a:t>
            </a:r>
            <a:r>
              <a:rPr lang="en-US" b="1" dirty="0"/>
              <a:t> (DES)</a:t>
            </a:r>
            <a:r>
              <a:rPr lang="en-US" dirty="0"/>
              <a:t>, Spain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4. </a:t>
            </a:r>
            <a:r>
              <a:rPr lang="en-US" b="1" dirty="0"/>
              <a:t>International Sport and Culture Association (ISCA)</a:t>
            </a:r>
            <a:r>
              <a:rPr lang="en-US" dirty="0"/>
              <a:t>, Denmark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5. </a:t>
            </a:r>
            <a:r>
              <a:rPr lang="en-US" b="1" dirty="0"/>
              <a:t>European Physical Education Association (EUPEA</a:t>
            </a:r>
            <a:r>
              <a:rPr lang="en-US" b="1"/>
              <a:t>)</a:t>
            </a:r>
            <a:r>
              <a:rPr lang="en-US"/>
              <a:t>, Luxembourg</a:t>
            </a:r>
            <a:endParaRPr lang="en-US" dirty="0"/>
          </a:p>
          <a:p>
            <a:pPr marL="0" indent="0">
              <a:lnSpc>
                <a:spcPct val="110000"/>
              </a:lnSpc>
              <a:buNone/>
            </a:pP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Font typeface="Wingdings" charset="2"/>
              <a:buNone/>
            </a:pPr>
            <a:r>
              <a:rPr lang="en-US" sz="3200" b="1" dirty="0"/>
              <a:t>Associated partners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12 associated partners are going to contribute to the project, of which 6 are ISCA members and 6 are EUPEA members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22F4F79-D729-40AB-AD67-5207394DB07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6064" y="11980"/>
            <a:ext cx="2470877" cy="18054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4528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8012502" cy="1325563"/>
          </a:xfrm>
        </p:spPr>
        <p:txBody>
          <a:bodyPr/>
          <a:lstStyle/>
          <a:p>
            <a:r>
              <a:rPr lang="fr-LU" b="1" dirty="0"/>
              <a:t>Project </a:t>
            </a:r>
            <a:r>
              <a:rPr lang="fr-LU" b="1" dirty="0" err="1"/>
              <a:t>partners</a:t>
            </a:r>
            <a:endParaRPr lang="en-US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222422" y="1825625"/>
            <a:ext cx="5412260" cy="4351338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3600" b="1" dirty="0"/>
              <a:t>ISCA member partners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200" dirty="0"/>
              <a:t>AP 1: Romanian Sport for All Association (FRSPT), </a:t>
            </a:r>
            <a:r>
              <a:rPr lang="en-US" sz="3200" b="1" dirty="0"/>
              <a:t>Romania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200" dirty="0"/>
              <a:t>AP 2: BG Be Active, </a:t>
            </a:r>
            <a:r>
              <a:rPr lang="en-US" sz="3200" b="1" dirty="0"/>
              <a:t>Bulgaria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200" dirty="0"/>
              <a:t>AP 3: MOVE Malta, </a:t>
            </a:r>
            <a:r>
              <a:rPr lang="en-US" sz="3200" b="1" dirty="0"/>
              <a:t>Malta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200" dirty="0"/>
              <a:t>AP 4: </a:t>
            </a:r>
            <a:r>
              <a:rPr lang="en-US" sz="3200" dirty="0" err="1"/>
              <a:t>Envercevko</a:t>
            </a:r>
            <a:r>
              <a:rPr lang="en-US" sz="3200" dirty="0"/>
              <a:t>, </a:t>
            </a:r>
            <a:r>
              <a:rPr lang="en-US" sz="3200" b="1" dirty="0"/>
              <a:t>Turkey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200" dirty="0"/>
              <a:t>AP 5: Portuguese Institute for Sport and Youth (IDPJ), </a:t>
            </a:r>
            <a:r>
              <a:rPr lang="en-US" sz="3200" b="1" dirty="0"/>
              <a:t>Portugal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200" dirty="0"/>
              <a:t>AP 6: Albanian School Sport Federation, </a:t>
            </a:r>
            <a:r>
              <a:rPr lang="en-US" sz="3200" b="1" dirty="0"/>
              <a:t>Albania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5708823" y="1825625"/>
            <a:ext cx="6318420" cy="4351338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buFont typeface="Wingdings" charset="2"/>
              <a:buNone/>
            </a:pPr>
            <a:r>
              <a:rPr lang="en-US" sz="3600" b="1" dirty="0"/>
              <a:t>EUPEA member partners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3200" dirty="0"/>
              <a:t>AP 7: Scottish Association of Teachers of Physical Education (SATPE), </a:t>
            </a:r>
            <a:r>
              <a:rPr lang="en-US" sz="3200" b="1" dirty="0"/>
              <a:t>Scotland/UK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3200" dirty="0"/>
              <a:t>AP 8: North Western Counties Physical Education Association (NWCPEA), </a:t>
            </a:r>
            <a:r>
              <a:rPr lang="en-US" sz="3200" b="1" dirty="0"/>
              <a:t>England/UK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3200" dirty="0"/>
              <a:t>AP 9: Czech Society of Physical Education Teachers (CSPET), </a:t>
            </a:r>
            <a:r>
              <a:rPr lang="en-US" sz="3200" b="1" dirty="0"/>
              <a:t>Czech Republic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3200" dirty="0"/>
              <a:t>AP 10: </a:t>
            </a:r>
            <a:r>
              <a:rPr lang="en-US" sz="3200" dirty="0" err="1"/>
              <a:t>Confederazione</a:t>
            </a:r>
            <a:r>
              <a:rPr lang="en-US" sz="3200" dirty="0"/>
              <a:t> </a:t>
            </a:r>
            <a:r>
              <a:rPr lang="en-US" sz="3200" dirty="0" err="1"/>
              <a:t>delle</a:t>
            </a:r>
            <a:r>
              <a:rPr lang="en-US" sz="3200" dirty="0"/>
              <a:t> </a:t>
            </a:r>
            <a:r>
              <a:rPr lang="en-US" sz="3200" dirty="0" err="1"/>
              <a:t>associazioni</a:t>
            </a:r>
            <a:r>
              <a:rPr lang="en-US" sz="3200" dirty="0"/>
              <a:t> </a:t>
            </a:r>
            <a:r>
              <a:rPr lang="en-US" sz="3200" dirty="0" err="1"/>
              <a:t>provinciali</a:t>
            </a:r>
            <a:r>
              <a:rPr lang="en-US" sz="3200" dirty="0"/>
              <a:t> </a:t>
            </a:r>
            <a:r>
              <a:rPr lang="en-US" sz="3200" dirty="0" err="1"/>
              <a:t>dei</a:t>
            </a:r>
            <a:r>
              <a:rPr lang="en-US" sz="3200" dirty="0"/>
              <a:t> </a:t>
            </a:r>
            <a:r>
              <a:rPr lang="en-US" sz="3200" dirty="0" err="1"/>
              <a:t>diplomati</a:t>
            </a:r>
            <a:r>
              <a:rPr lang="en-US" sz="3200" dirty="0"/>
              <a:t> ISEF e </a:t>
            </a:r>
            <a:r>
              <a:rPr lang="en-US" sz="3200" dirty="0" err="1"/>
              <a:t>dei</a:t>
            </a:r>
            <a:r>
              <a:rPr lang="en-US" sz="3200" dirty="0"/>
              <a:t> laureate in </a:t>
            </a:r>
            <a:r>
              <a:rPr lang="en-US" sz="3200" dirty="0" err="1"/>
              <a:t>scienze</a:t>
            </a:r>
            <a:r>
              <a:rPr lang="en-US" sz="3200" dirty="0"/>
              <a:t> </a:t>
            </a:r>
            <a:r>
              <a:rPr lang="en-US" sz="3200" dirty="0" err="1"/>
              <a:t>motorie</a:t>
            </a:r>
            <a:r>
              <a:rPr lang="en-US" sz="3200" dirty="0"/>
              <a:t> (CAPDI-LSM), </a:t>
            </a:r>
            <a:r>
              <a:rPr lang="en-US" sz="3200" b="1" dirty="0"/>
              <a:t>Italy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3200" dirty="0"/>
              <a:t>AP 11: </a:t>
            </a:r>
            <a:r>
              <a:rPr lang="en-US" sz="3200" dirty="0" err="1"/>
              <a:t>Svenska</a:t>
            </a:r>
            <a:r>
              <a:rPr lang="en-US" sz="3200" dirty="0"/>
              <a:t> </a:t>
            </a:r>
            <a:r>
              <a:rPr lang="en-US" sz="3200" dirty="0" err="1"/>
              <a:t>Idrottslärarföreningen</a:t>
            </a:r>
            <a:r>
              <a:rPr lang="en-US" sz="3200" dirty="0"/>
              <a:t> (SI), </a:t>
            </a:r>
            <a:r>
              <a:rPr lang="en-US" sz="3200" b="1" dirty="0"/>
              <a:t>Sweden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3200" dirty="0"/>
              <a:t>AP 12: Association of Physical and Health Educators (LIITO), </a:t>
            </a:r>
            <a:r>
              <a:rPr lang="en-US" sz="3200" b="1" dirty="0"/>
              <a:t>Finland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A8DA7C8-65A5-48F6-8415-3B419AC89CE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6064" y="11980"/>
            <a:ext cx="2470877" cy="18054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2654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463</Words>
  <Application>Microsoft Office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Office Theme</vt:lpstr>
      <vt:lpstr>The HEPAS project: context, objectives and framework </vt:lpstr>
      <vt:lpstr>Context: Moving Schools Award</vt:lpstr>
      <vt:lpstr>Healthy and Physically Active Schools in Europe</vt:lpstr>
      <vt:lpstr>Healthy and Physically Active Schools in Europe</vt:lpstr>
      <vt:lpstr>Project objectives</vt:lpstr>
      <vt:lpstr>Project partners</vt:lpstr>
      <vt:lpstr>Project partners</vt:lpstr>
    </vt:vector>
  </TitlesOfParts>
  <Company>University of Luxembourg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Claude SCHEUER</dc:creator>
  <cp:lastModifiedBy>Claude SCHEUER</cp:lastModifiedBy>
  <cp:revision>32</cp:revision>
  <dcterms:created xsi:type="dcterms:W3CDTF">2019-10-07T13:21:18Z</dcterms:created>
  <dcterms:modified xsi:type="dcterms:W3CDTF">2022-02-24T13:57:57Z</dcterms:modified>
</cp:coreProperties>
</file>