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3" r:id="rId2"/>
    <p:sldId id="304" r:id="rId3"/>
    <p:sldId id="305" r:id="rId4"/>
    <p:sldId id="306" r:id="rId5"/>
    <p:sldId id="309" r:id="rId6"/>
    <p:sldId id="31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p:cViewPr varScale="1">
        <p:scale>
          <a:sx n="55" d="100"/>
          <a:sy n="55" d="100"/>
        </p:scale>
        <p:origin x="114" y="13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5A37CE-BD80-4123-AFEA-42818DEB278C}" type="doc">
      <dgm:prSet loTypeId="urn:microsoft.com/office/officeart/2005/8/layout/radial6" loCatId="cycle" qsTypeId="urn:microsoft.com/office/officeart/2005/8/quickstyle/3d3" qsCatId="3D" csTypeId="urn:microsoft.com/office/officeart/2005/8/colors/accent1_3" csCatId="accent1" phldr="1"/>
      <dgm:spPr/>
      <dgm:t>
        <a:bodyPr/>
        <a:lstStyle/>
        <a:p>
          <a:endParaRPr lang="en-US"/>
        </a:p>
      </dgm:t>
    </dgm:pt>
    <dgm:pt modelId="{627B7AE2-D409-451F-B25B-D3A9908D9B3D}">
      <dgm:prSet phldrT="[Text]"/>
      <dgm:spPr/>
      <dgm:t>
        <a:bodyPr/>
        <a:lstStyle/>
        <a:p>
          <a:r>
            <a:rPr lang="en-GB" b="1" noProof="0" dirty="0"/>
            <a:t>Physical Education</a:t>
          </a:r>
        </a:p>
      </dgm:t>
    </dgm:pt>
    <dgm:pt modelId="{376EA704-D9E5-487D-AC7F-8184E99B26F8}" type="parTrans" cxnId="{4A2C0533-EFDA-442C-8995-46080DF655A3}">
      <dgm:prSet/>
      <dgm:spPr/>
      <dgm:t>
        <a:bodyPr/>
        <a:lstStyle/>
        <a:p>
          <a:endParaRPr lang="en-GB" noProof="0" dirty="0"/>
        </a:p>
      </dgm:t>
    </dgm:pt>
    <dgm:pt modelId="{6CAF08A8-C861-4CEC-840E-F32DB2DD7DDA}" type="sibTrans" cxnId="{4A2C0533-EFDA-442C-8995-46080DF655A3}">
      <dgm:prSet/>
      <dgm:spPr/>
      <dgm:t>
        <a:bodyPr/>
        <a:lstStyle/>
        <a:p>
          <a:endParaRPr lang="en-GB" noProof="0" dirty="0"/>
        </a:p>
      </dgm:t>
    </dgm:pt>
    <dgm:pt modelId="{4E76428B-6B9E-4FF3-B4A8-D4006DBEDCAA}">
      <dgm:prSet phldrT="[Text]"/>
      <dgm:spPr/>
      <dgm:t>
        <a:bodyPr/>
        <a:lstStyle/>
        <a:p>
          <a:r>
            <a:rPr lang="en-US" b="1" noProof="0" dirty="0"/>
            <a:t>Curriculum PE lessons</a:t>
          </a:r>
          <a:endParaRPr lang="en-GB" b="1" noProof="0" dirty="0"/>
        </a:p>
      </dgm:t>
    </dgm:pt>
    <dgm:pt modelId="{E58B4308-0D5A-4537-8D92-0C1576085D58}" type="parTrans" cxnId="{487C1C73-873C-4CC1-96D3-002D86A4C41D}">
      <dgm:prSet/>
      <dgm:spPr/>
      <dgm:t>
        <a:bodyPr/>
        <a:lstStyle/>
        <a:p>
          <a:endParaRPr lang="en-GB" noProof="0" dirty="0"/>
        </a:p>
      </dgm:t>
    </dgm:pt>
    <dgm:pt modelId="{090F3715-13B3-40B7-9D0E-7EE0C6C4EF7D}" type="sibTrans" cxnId="{487C1C73-873C-4CC1-96D3-002D86A4C41D}">
      <dgm:prSet/>
      <dgm:spPr/>
      <dgm:t>
        <a:bodyPr/>
        <a:lstStyle/>
        <a:p>
          <a:endParaRPr lang="en-GB" noProof="0" dirty="0"/>
        </a:p>
      </dgm:t>
    </dgm:pt>
    <dgm:pt modelId="{BB8294B6-3BF3-4898-B8D6-F2C696BC4F98}">
      <dgm:prSet phldrT="[Text]"/>
      <dgm:spPr/>
      <dgm:t>
        <a:bodyPr/>
        <a:lstStyle/>
        <a:p>
          <a:r>
            <a:rPr lang="en-US" b="1" noProof="0" dirty="0"/>
            <a:t>Teacher Education &amp; Workforce</a:t>
          </a:r>
          <a:endParaRPr lang="en-GB" b="1" noProof="0" dirty="0"/>
        </a:p>
      </dgm:t>
    </dgm:pt>
    <dgm:pt modelId="{03C66EC6-E699-4795-A925-58F37220A666}" type="parTrans" cxnId="{BD04BF68-3309-4BE5-9B60-0E128BEA773C}">
      <dgm:prSet/>
      <dgm:spPr/>
      <dgm:t>
        <a:bodyPr/>
        <a:lstStyle/>
        <a:p>
          <a:endParaRPr lang="en-GB" noProof="0" dirty="0"/>
        </a:p>
      </dgm:t>
    </dgm:pt>
    <dgm:pt modelId="{C29CC724-3C05-4771-B780-BCAC4C354493}" type="sibTrans" cxnId="{BD04BF68-3309-4BE5-9B60-0E128BEA773C}">
      <dgm:prSet/>
      <dgm:spPr/>
      <dgm:t>
        <a:bodyPr/>
        <a:lstStyle/>
        <a:p>
          <a:endParaRPr lang="en-GB" noProof="0" dirty="0"/>
        </a:p>
      </dgm:t>
    </dgm:pt>
    <dgm:pt modelId="{FF260C95-8F1E-458F-ACFB-3753873442DC}" type="pres">
      <dgm:prSet presAssocID="{045A37CE-BD80-4123-AFEA-42818DEB278C}" presName="Name0" presStyleCnt="0">
        <dgm:presLayoutVars>
          <dgm:chMax val="1"/>
          <dgm:dir/>
          <dgm:animLvl val="ctr"/>
          <dgm:resizeHandles val="exact"/>
        </dgm:presLayoutVars>
      </dgm:prSet>
      <dgm:spPr/>
    </dgm:pt>
    <dgm:pt modelId="{8758115F-33C9-48F9-B533-B83B2E7F0397}" type="pres">
      <dgm:prSet presAssocID="{627B7AE2-D409-451F-B25B-D3A9908D9B3D}" presName="centerShape" presStyleLbl="node0" presStyleIdx="0" presStyleCnt="1"/>
      <dgm:spPr/>
    </dgm:pt>
    <dgm:pt modelId="{9FA084D2-99D2-4A14-87B7-3FE6D17BBA7E}" type="pres">
      <dgm:prSet presAssocID="{4E76428B-6B9E-4FF3-B4A8-D4006DBEDCAA}" presName="node" presStyleLbl="node1" presStyleIdx="0" presStyleCnt="2">
        <dgm:presLayoutVars>
          <dgm:bulletEnabled val="1"/>
        </dgm:presLayoutVars>
      </dgm:prSet>
      <dgm:spPr/>
    </dgm:pt>
    <dgm:pt modelId="{58161F4C-80F6-4B94-90C6-8B9F4CE35483}" type="pres">
      <dgm:prSet presAssocID="{4E76428B-6B9E-4FF3-B4A8-D4006DBEDCAA}" presName="dummy" presStyleCnt="0"/>
      <dgm:spPr/>
    </dgm:pt>
    <dgm:pt modelId="{8C3F199B-DAB3-4AF9-9AE7-9CB71A10A3AD}" type="pres">
      <dgm:prSet presAssocID="{090F3715-13B3-40B7-9D0E-7EE0C6C4EF7D}" presName="sibTrans" presStyleLbl="sibTrans2D1" presStyleIdx="0" presStyleCnt="2"/>
      <dgm:spPr/>
    </dgm:pt>
    <dgm:pt modelId="{274E4EF8-4157-4B55-A7D0-B58456F823EA}" type="pres">
      <dgm:prSet presAssocID="{BB8294B6-3BF3-4898-B8D6-F2C696BC4F98}" presName="node" presStyleLbl="node1" presStyleIdx="1" presStyleCnt="2">
        <dgm:presLayoutVars>
          <dgm:bulletEnabled val="1"/>
        </dgm:presLayoutVars>
      </dgm:prSet>
      <dgm:spPr/>
    </dgm:pt>
    <dgm:pt modelId="{D5E664DE-E778-49FE-806F-34CD37ED2616}" type="pres">
      <dgm:prSet presAssocID="{BB8294B6-3BF3-4898-B8D6-F2C696BC4F98}" presName="dummy" presStyleCnt="0"/>
      <dgm:spPr/>
    </dgm:pt>
    <dgm:pt modelId="{4166F6CB-7104-48FB-B19E-511312238323}" type="pres">
      <dgm:prSet presAssocID="{C29CC724-3C05-4771-B780-BCAC4C354493}" presName="sibTrans" presStyleLbl="sibTrans2D1" presStyleIdx="1" presStyleCnt="2"/>
      <dgm:spPr/>
    </dgm:pt>
  </dgm:ptLst>
  <dgm:cxnLst>
    <dgm:cxn modelId="{FFF5AF2C-09E1-44C9-A6DD-6D5212933C7E}" type="presOf" srcId="{4E76428B-6B9E-4FF3-B4A8-D4006DBEDCAA}" destId="{9FA084D2-99D2-4A14-87B7-3FE6D17BBA7E}" srcOrd="0" destOrd="0" presId="urn:microsoft.com/office/officeart/2005/8/layout/radial6"/>
    <dgm:cxn modelId="{4A2C0533-EFDA-442C-8995-46080DF655A3}" srcId="{045A37CE-BD80-4123-AFEA-42818DEB278C}" destId="{627B7AE2-D409-451F-B25B-D3A9908D9B3D}" srcOrd="0" destOrd="0" parTransId="{376EA704-D9E5-487D-AC7F-8184E99B26F8}" sibTransId="{6CAF08A8-C861-4CEC-840E-F32DB2DD7DDA}"/>
    <dgm:cxn modelId="{A5D69244-6F55-475A-B1EB-7FD83D78C3FD}" type="presOf" srcId="{627B7AE2-D409-451F-B25B-D3A9908D9B3D}" destId="{8758115F-33C9-48F9-B533-B83B2E7F0397}" srcOrd="0" destOrd="0" presId="urn:microsoft.com/office/officeart/2005/8/layout/radial6"/>
    <dgm:cxn modelId="{BD04BF68-3309-4BE5-9B60-0E128BEA773C}" srcId="{627B7AE2-D409-451F-B25B-D3A9908D9B3D}" destId="{BB8294B6-3BF3-4898-B8D6-F2C696BC4F98}" srcOrd="1" destOrd="0" parTransId="{03C66EC6-E699-4795-A925-58F37220A666}" sibTransId="{C29CC724-3C05-4771-B780-BCAC4C354493}"/>
    <dgm:cxn modelId="{487C1C73-873C-4CC1-96D3-002D86A4C41D}" srcId="{627B7AE2-D409-451F-B25B-D3A9908D9B3D}" destId="{4E76428B-6B9E-4FF3-B4A8-D4006DBEDCAA}" srcOrd="0" destOrd="0" parTransId="{E58B4308-0D5A-4537-8D92-0C1576085D58}" sibTransId="{090F3715-13B3-40B7-9D0E-7EE0C6C4EF7D}"/>
    <dgm:cxn modelId="{FBB037B7-2CE2-4F3B-80E7-02A690D96D92}" type="presOf" srcId="{045A37CE-BD80-4123-AFEA-42818DEB278C}" destId="{FF260C95-8F1E-458F-ACFB-3753873442DC}" srcOrd="0" destOrd="0" presId="urn:microsoft.com/office/officeart/2005/8/layout/radial6"/>
    <dgm:cxn modelId="{4DDFD9BF-A355-4935-B469-7FFE34A01FE5}" type="presOf" srcId="{C29CC724-3C05-4771-B780-BCAC4C354493}" destId="{4166F6CB-7104-48FB-B19E-511312238323}" srcOrd="0" destOrd="0" presId="urn:microsoft.com/office/officeart/2005/8/layout/radial6"/>
    <dgm:cxn modelId="{12AFD8C1-9B76-421F-8A77-3ABF5F36E37F}" type="presOf" srcId="{090F3715-13B3-40B7-9D0E-7EE0C6C4EF7D}" destId="{8C3F199B-DAB3-4AF9-9AE7-9CB71A10A3AD}" srcOrd="0" destOrd="0" presId="urn:microsoft.com/office/officeart/2005/8/layout/radial6"/>
    <dgm:cxn modelId="{F7A53ECB-7E46-401D-B840-4911BC1F9A22}" type="presOf" srcId="{BB8294B6-3BF3-4898-B8D6-F2C696BC4F98}" destId="{274E4EF8-4157-4B55-A7D0-B58456F823EA}" srcOrd="0" destOrd="0" presId="urn:microsoft.com/office/officeart/2005/8/layout/radial6"/>
    <dgm:cxn modelId="{02E98AD8-2BCB-4FDD-93D5-32897D306684}" type="presParOf" srcId="{FF260C95-8F1E-458F-ACFB-3753873442DC}" destId="{8758115F-33C9-48F9-B533-B83B2E7F0397}" srcOrd="0" destOrd="0" presId="urn:microsoft.com/office/officeart/2005/8/layout/radial6"/>
    <dgm:cxn modelId="{26D78AFC-DD75-47B3-8F26-A0A685063E46}" type="presParOf" srcId="{FF260C95-8F1E-458F-ACFB-3753873442DC}" destId="{9FA084D2-99D2-4A14-87B7-3FE6D17BBA7E}" srcOrd="1" destOrd="0" presId="urn:microsoft.com/office/officeart/2005/8/layout/radial6"/>
    <dgm:cxn modelId="{62053EAE-03BE-4F49-A437-190274EDAE11}" type="presParOf" srcId="{FF260C95-8F1E-458F-ACFB-3753873442DC}" destId="{58161F4C-80F6-4B94-90C6-8B9F4CE35483}" srcOrd="2" destOrd="0" presId="urn:microsoft.com/office/officeart/2005/8/layout/radial6"/>
    <dgm:cxn modelId="{66F41545-0780-43A0-B3EF-B696CB5A1D78}" type="presParOf" srcId="{FF260C95-8F1E-458F-ACFB-3753873442DC}" destId="{8C3F199B-DAB3-4AF9-9AE7-9CB71A10A3AD}" srcOrd="3" destOrd="0" presId="urn:microsoft.com/office/officeart/2005/8/layout/radial6"/>
    <dgm:cxn modelId="{E4C44237-A429-4D7A-AB6C-C226BBED04F4}" type="presParOf" srcId="{FF260C95-8F1E-458F-ACFB-3753873442DC}" destId="{274E4EF8-4157-4B55-A7D0-B58456F823EA}" srcOrd="4" destOrd="0" presId="urn:microsoft.com/office/officeart/2005/8/layout/radial6"/>
    <dgm:cxn modelId="{B1A418DD-2D5F-43A7-BEBC-3551A4DAC4CE}" type="presParOf" srcId="{FF260C95-8F1E-458F-ACFB-3753873442DC}" destId="{D5E664DE-E778-49FE-806F-34CD37ED2616}" srcOrd="5" destOrd="0" presId="urn:microsoft.com/office/officeart/2005/8/layout/radial6"/>
    <dgm:cxn modelId="{51F405F9-126D-4393-BFF6-6D91C7D39B6D}" type="presParOf" srcId="{FF260C95-8F1E-458F-ACFB-3753873442DC}" destId="{4166F6CB-7104-48FB-B19E-511312238323}" srcOrd="6"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743C487-CE4C-45D5-B551-2B69C61A84DE}" type="doc">
      <dgm:prSet loTypeId="urn:microsoft.com/office/officeart/2011/layout/TabList" loCatId="list" qsTypeId="urn:microsoft.com/office/officeart/2005/8/quickstyle/simple4" qsCatId="simple" csTypeId="urn:microsoft.com/office/officeart/2005/8/colors/accent1_3" csCatId="accent1" phldr="1"/>
      <dgm:spPr/>
      <dgm:t>
        <a:bodyPr/>
        <a:lstStyle/>
        <a:p>
          <a:endParaRPr lang="en-US"/>
        </a:p>
      </dgm:t>
    </dgm:pt>
    <dgm:pt modelId="{82452449-8793-4FB9-B401-01815562641C}">
      <dgm:prSet phldrT="[Text]" custT="1"/>
      <dgm:spPr/>
      <dgm:t>
        <a:bodyPr/>
        <a:lstStyle/>
        <a:p>
          <a:r>
            <a:rPr lang="en-US" sz="2400" b="1" noProof="0" dirty="0">
              <a:latin typeface="+mn-lt"/>
            </a:rPr>
            <a:t>Curriculum PE lessons</a:t>
          </a:r>
          <a:endParaRPr lang="en-US" sz="2400" b="1" dirty="0">
            <a:latin typeface="+mn-lt"/>
          </a:endParaRPr>
        </a:p>
      </dgm:t>
    </dgm:pt>
    <dgm:pt modelId="{0C0B4B51-C5D6-4012-98B4-4B3BCDBC3EF3}" type="parTrans" cxnId="{EE8D1CC0-94FD-4330-BF25-DFEA2FB5B20E}">
      <dgm:prSet/>
      <dgm:spPr/>
      <dgm:t>
        <a:bodyPr/>
        <a:lstStyle/>
        <a:p>
          <a:endParaRPr lang="en-US" sz="2400">
            <a:latin typeface="+mn-lt"/>
          </a:endParaRPr>
        </a:p>
      </dgm:t>
    </dgm:pt>
    <dgm:pt modelId="{9757E4C3-5955-4DBC-B7B8-158CA622F886}" type="sibTrans" cxnId="{EE8D1CC0-94FD-4330-BF25-DFEA2FB5B20E}">
      <dgm:prSet/>
      <dgm:spPr/>
      <dgm:t>
        <a:bodyPr/>
        <a:lstStyle/>
        <a:p>
          <a:endParaRPr lang="en-US" sz="2400">
            <a:latin typeface="+mn-lt"/>
          </a:endParaRPr>
        </a:p>
      </dgm:t>
    </dgm:pt>
    <dgm:pt modelId="{7A7C9338-5DFE-4953-9BAD-2BE2E6FC0426}">
      <dgm:prSet phldrT="[Text]" custT="1"/>
      <dgm:spPr/>
      <dgm:t>
        <a:bodyPr/>
        <a:lstStyle/>
        <a:p>
          <a:r>
            <a:rPr lang="fr-LU" sz="2400" dirty="0">
              <a:latin typeface="+mn-lt"/>
            </a:rPr>
            <a:t> </a:t>
          </a:r>
          <a:endParaRPr lang="en-US" sz="2400" dirty="0">
            <a:latin typeface="+mn-lt"/>
          </a:endParaRPr>
        </a:p>
      </dgm:t>
    </dgm:pt>
    <dgm:pt modelId="{CB447842-6C87-429F-B19F-02CABC066D5D}" type="parTrans" cxnId="{D872B322-9E51-4950-BFE3-7AE87567AA7D}">
      <dgm:prSet/>
      <dgm:spPr/>
      <dgm:t>
        <a:bodyPr/>
        <a:lstStyle/>
        <a:p>
          <a:endParaRPr lang="en-US" sz="2400">
            <a:latin typeface="+mn-lt"/>
          </a:endParaRPr>
        </a:p>
      </dgm:t>
    </dgm:pt>
    <dgm:pt modelId="{75B459B2-93E8-4491-9BAC-BCFB3ED6E7C1}" type="sibTrans" cxnId="{D872B322-9E51-4950-BFE3-7AE87567AA7D}">
      <dgm:prSet/>
      <dgm:spPr/>
      <dgm:t>
        <a:bodyPr/>
        <a:lstStyle/>
        <a:p>
          <a:endParaRPr lang="en-US" sz="2400">
            <a:latin typeface="+mn-lt"/>
          </a:endParaRPr>
        </a:p>
      </dgm:t>
    </dgm:pt>
    <dgm:pt modelId="{55323979-44C1-4927-9E54-47076F48B063}">
      <dgm:prSet phldrT="[Text]" custT="1"/>
      <dgm:spPr/>
      <dgm:t>
        <a:bodyPr/>
        <a:lstStyle/>
        <a:p>
          <a:pPr>
            <a:buNone/>
          </a:pPr>
          <a:r>
            <a:rPr lang="en-US" sz="2400" dirty="0">
              <a:latin typeface="+mn-lt"/>
              <a:cs typeface="Times New Roman" panose="02020603050405020304" pitchFamily="18" charset="0"/>
            </a:rPr>
            <a:t>Curriculum PE lessons is the written, clearly articulated plan for how standards and education outcomes in physical education will be attained.</a:t>
          </a:r>
          <a:endParaRPr lang="en-US" sz="2400" i="0" dirty="0">
            <a:latin typeface="+mn-lt"/>
          </a:endParaRPr>
        </a:p>
      </dgm:t>
    </dgm:pt>
    <dgm:pt modelId="{2C8DE944-7679-4113-9EE9-BF2CF657343F}" type="parTrans" cxnId="{EDC66D7D-6B32-48E6-9E7A-0B61E66E7249}">
      <dgm:prSet/>
      <dgm:spPr/>
      <dgm:t>
        <a:bodyPr/>
        <a:lstStyle/>
        <a:p>
          <a:endParaRPr lang="en-US" sz="2400">
            <a:latin typeface="+mn-lt"/>
          </a:endParaRPr>
        </a:p>
      </dgm:t>
    </dgm:pt>
    <dgm:pt modelId="{78349D49-835D-48B7-A88D-08D24790045F}" type="sibTrans" cxnId="{EDC66D7D-6B32-48E6-9E7A-0B61E66E7249}">
      <dgm:prSet/>
      <dgm:spPr/>
      <dgm:t>
        <a:bodyPr/>
        <a:lstStyle/>
        <a:p>
          <a:endParaRPr lang="en-US" sz="2400">
            <a:latin typeface="+mn-lt"/>
          </a:endParaRPr>
        </a:p>
      </dgm:t>
    </dgm:pt>
    <dgm:pt modelId="{2C5AFB98-57E5-481E-9113-19992E10B9FD}">
      <dgm:prSet phldrT="[Text]" custT="1"/>
      <dgm:spPr/>
      <dgm:t>
        <a:bodyPr/>
        <a:lstStyle/>
        <a:p>
          <a:r>
            <a:rPr lang="en-US" sz="2400" b="1" noProof="0" dirty="0">
              <a:latin typeface="+mn-lt"/>
            </a:rPr>
            <a:t>Teacher Education &amp; Workforce</a:t>
          </a:r>
          <a:endParaRPr lang="en-US" sz="2400" b="1" dirty="0">
            <a:latin typeface="+mn-lt"/>
          </a:endParaRPr>
        </a:p>
      </dgm:t>
    </dgm:pt>
    <dgm:pt modelId="{94B7E78A-4D5B-44EE-90E8-41ED0907579C}" type="parTrans" cxnId="{48DDFD3B-CF90-4807-B7A2-E72D67085765}">
      <dgm:prSet/>
      <dgm:spPr/>
      <dgm:t>
        <a:bodyPr/>
        <a:lstStyle/>
        <a:p>
          <a:endParaRPr lang="en-US" sz="2400">
            <a:latin typeface="+mn-lt"/>
          </a:endParaRPr>
        </a:p>
      </dgm:t>
    </dgm:pt>
    <dgm:pt modelId="{DAE6428B-1C09-4073-A7E6-8E8CBFD237F6}" type="sibTrans" cxnId="{48DDFD3B-CF90-4807-B7A2-E72D67085765}">
      <dgm:prSet/>
      <dgm:spPr/>
      <dgm:t>
        <a:bodyPr/>
        <a:lstStyle/>
        <a:p>
          <a:endParaRPr lang="en-US" sz="2400">
            <a:latin typeface="+mn-lt"/>
          </a:endParaRPr>
        </a:p>
      </dgm:t>
    </dgm:pt>
    <dgm:pt modelId="{D28E0997-69A7-4313-8FFD-A3419E128A29}">
      <dgm:prSet phldrT="[Text]" custT="1"/>
      <dgm:spPr/>
      <dgm:t>
        <a:bodyPr/>
        <a:lstStyle/>
        <a:p>
          <a:r>
            <a:rPr lang="fr-LU" sz="2400" dirty="0">
              <a:latin typeface="+mn-lt"/>
            </a:rPr>
            <a:t> </a:t>
          </a:r>
          <a:endParaRPr lang="en-US" sz="2400" dirty="0">
            <a:latin typeface="+mn-lt"/>
          </a:endParaRPr>
        </a:p>
      </dgm:t>
    </dgm:pt>
    <dgm:pt modelId="{0EDF6A3D-F592-4A4C-B321-8437A91B3667}" type="parTrans" cxnId="{E11CBB21-0820-4C2A-858A-9038B1A4D23F}">
      <dgm:prSet/>
      <dgm:spPr/>
      <dgm:t>
        <a:bodyPr/>
        <a:lstStyle/>
        <a:p>
          <a:endParaRPr lang="en-US" sz="2400">
            <a:latin typeface="+mn-lt"/>
          </a:endParaRPr>
        </a:p>
      </dgm:t>
    </dgm:pt>
    <dgm:pt modelId="{6EF762B7-8908-41FE-9E09-BE502E727F0E}" type="sibTrans" cxnId="{E11CBB21-0820-4C2A-858A-9038B1A4D23F}">
      <dgm:prSet/>
      <dgm:spPr/>
      <dgm:t>
        <a:bodyPr/>
        <a:lstStyle/>
        <a:p>
          <a:endParaRPr lang="en-US" sz="2400">
            <a:latin typeface="+mn-lt"/>
          </a:endParaRPr>
        </a:p>
      </dgm:t>
    </dgm:pt>
    <dgm:pt modelId="{789591B7-7AFA-4A5B-9897-F9B41D427D86}">
      <dgm:prSet phldrT="[Text]" custT="1"/>
      <dgm:spPr/>
      <dgm:t>
        <a:bodyPr/>
        <a:lstStyle/>
        <a:p>
          <a:pPr>
            <a:buNone/>
          </a:pPr>
          <a:r>
            <a:rPr lang="en-US" sz="2400" dirty="0">
              <a:latin typeface="+mn-lt"/>
              <a:cs typeface="Times New Roman" panose="02020603050405020304" pitchFamily="18" charset="0"/>
            </a:rPr>
            <a:t>Teachers are at heart of the learning process. </a:t>
          </a:r>
        </a:p>
      </dgm:t>
    </dgm:pt>
    <dgm:pt modelId="{8F2E1BC6-7F0F-41AB-A293-A03238A1DA52}" type="parTrans" cxnId="{9E456124-471E-4EBD-A0BB-C431CBDBC805}">
      <dgm:prSet/>
      <dgm:spPr/>
      <dgm:t>
        <a:bodyPr/>
        <a:lstStyle/>
        <a:p>
          <a:endParaRPr lang="en-US" sz="2400">
            <a:latin typeface="+mn-lt"/>
          </a:endParaRPr>
        </a:p>
      </dgm:t>
    </dgm:pt>
    <dgm:pt modelId="{002A9D93-4A0F-4849-A011-05D9A60C75BB}" type="sibTrans" cxnId="{9E456124-471E-4EBD-A0BB-C431CBDBC805}">
      <dgm:prSet/>
      <dgm:spPr/>
      <dgm:t>
        <a:bodyPr/>
        <a:lstStyle/>
        <a:p>
          <a:endParaRPr lang="en-US" sz="2400">
            <a:latin typeface="+mn-lt"/>
          </a:endParaRPr>
        </a:p>
      </dgm:t>
    </dgm:pt>
    <dgm:pt modelId="{52F3CF01-9FFF-45B8-AB98-B564A650C1A7}">
      <dgm:prSet phldrT="[Text]" custT="1"/>
      <dgm:spPr/>
      <dgm:t>
        <a:bodyPr/>
        <a:lstStyle/>
        <a:p>
          <a:pPr>
            <a:buNone/>
          </a:pPr>
          <a:r>
            <a:rPr lang="en-US" sz="2400" dirty="0">
              <a:latin typeface="+mn-lt"/>
              <a:cs typeface="Times New Roman" panose="02020603050405020304" pitchFamily="18" charset="0"/>
            </a:rPr>
            <a:t>Curriculum PE can be viewed as the content of the lesson that is taught and as the result how children are able to include PA into healthy lifestyle later. </a:t>
          </a:r>
        </a:p>
      </dgm:t>
    </dgm:pt>
    <dgm:pt modelId="{BB95F4DE-C936-42A7-BAF7-DB3801C39E54}" type="parTrans" cxnId="{C8DE4837-3766-4178-B9BF-5C7E2C4CCA26}">
      <dgm:prSet/>
      <dgm:spPr/>
      <dgm:t>
        <a:bodyPr/>
        <a:lstStyle/>
        <a:p>
          <a:endParaRPr lang="en-US"/>
        </a:p>
      </dgm:t>
    </dgm:pt>
    <dgm:pt modelId="{78259849-CEF2-4A0F-9C36-12B599F86BBA}" type="sibTrans" cxnId="{C8DE4837-3766-4178-B9BF-5C7E2C4CCA26}">
      <dgm:prSet/>
      <dgm:spPr/>
      <dgm:t>
        <a:bodyPr/>
        <a:lstStyle/>
        <a:p>
          <a:endParaRPr lang="en-US"/>
        </a:p>
      </dgm:t>
    </dgm:pt>
    <dgm:pt modelId="{4430E266-85C1-4C0B-813C-1A67CB44D3B6}">
      <dgm:prSet phldrT="[Text]" custT="1"/>
      <dgm:spPr/>
      <dgm:t>
        <a:bodyPr/>
        <a:lstStyle/>
        <a:p>
          <a:pPr>
            <a:buNone/>
          </a:pPr>
          <a:r>
            <a:rPr lang="en-GB" sz="2400" i="0">
              <a:latin typeface="+mn-lt"/>
              <a:ea typeface="Calibri" panose="020F0502020204030204" pitchFamily="34" charset="0"/>
              <a:cs typeface="Times New Roman" panose="02020603050405020304" pitchFamily="18" charset="0"/>
            </a:rPr>
            <a:t>.</a:t>
          </a:r>
          <a:endParaRPr lang="en-US" sz="2400" i="0" dirty="0">
            <a:latin typeface="+mn-lt"/>
          </a:endParaRPr>
        </a:p>
      </dgm:t>
    </dgm:pt>
    <dgm:pt modelId="{AC7A4455-3EA2-4C75-885B-647D76E0F309}" type="parTrans" cxnId="{E7D362D6-5A26-4424-B97F-F274DFDE74EE}">
      <dgm:prSet/>
      <dgm:spPr/>
      <dgm:t>
        <a:bodyPr/>
        <a:lstStyle/>
        <a:p>
          <a:endParaRPr lang="en-US"/>
        </a:p>
      </dgm:t>
    </dgm:pt>
    <dgm:pt modelId="{33BD9768-028D-48C1-A696-3EAE8F454B39}" type="sibTrans" cxnId="{E7D362D6-5A26-4424-B97F-F274DFDE74EE}">
      <dgm:prSet/>
      <dgm:spPr/>
      <dgm:t>
        <a:bodyPr/>
        <a:lstStyle/>
        <a:p>
          <a:endParaRPr lang="en-US"/>
        </a:p>
      </dgm:t>
    </dgm:pt>
    <dgm:pt modelId="{E3AEDD18-A6EC-4F9B-AA59-4E8BC85A6AA6}">
      <dgm:prSet phldrT="[Text]" custT="1"/>
      <dgm:spPr/>
      <dgm:t>
        <a:bodyPr/>
        <a:lstStyle/>
        <a:p>
          <a:pPr>
            <a:buNone/>
          </a:pPr>
          <a:r>
            <a:rPr lang="en-US" sz="2400" dirty="0">
              <a:latin typeface="+mn-lt"/>
              <a:cs typeface="Times New Roman" panose="02020603050405020304" pitchFamily="18" charset="0"/>
            </a:rPr>
            <a:t>PETE and workforce training are essential part of quality physical education. </a:t>
          </a:r>
        </a:p>
      </dgm:t>
    </dgm:pt>
    <dgm:pt modelId="{DFE54F88-90DE-4833-8BB5-EAD09B4B86FA}" type="parTrans" cxnId="{BA8DD808-65C5-475D-A311-45FA02A6AC0F}">
      <dgm:prSet/>
      <dgm:spPr/>
      <dgm:t>
        <a:bodyPr/>
        <a:lstStyle/>
        <a:p>
          <a:endParaRPr lang="en-US"/>
        </a:p>
      </dgm:t>
    </dgm:pt>
    <dgm:pt modelId="{B2D64E75-8D12-4824-89DC-0E5C4B36DE3D}" type="sibTrans" cxnId="{BA8DD808-65C5-475D-A311-45FA02A6AC0F}">
      <dgm:prSet/>
      <dgm:spPr/>
      <dgm:t>
        <a:bodyPr/>
        <a:lstStyle/>
        <a:p>
          <a:endParaRPr lang="en-US"/>
        </a:p>
      </dgm:t>
    </dgm:pt>
    <dgm:pt modelId="{27793F5C-ADC0-447B-8202-63626E045926}">
      <dgm:prSet phldrT="[Text]" custT="1"/>
      <dgm:spPr/>
      <dgm:t>
        <a:bodyPr/>
        <a:lstStyle/>
        <a:p>
          <a:pPr>
            <a:buNone/>
          </a:pPr>
          <a:r>
            <a:rPr lang="en-US" sz="2400" dirty="0">
              <a:latin typeface="+mn-lt"/>
              <a:cs typeface="Times New Roman" panose="02020603050405020304" pitchFamily="18" charset="0"/>
            </a:rPr>
            <a:t>PE teachers may be the only members of school staff professionally trained to work with students in physical activity settings and thus promote Healthy and Physically Active School concept.</a:t>
          </a:r>
        </a:p>
      </dgm:t>
    </dgm:pt>
    <dgm:pt modelId="{E7B110DF-90DF-4FE1-9F79-F92B90DE152A}" type="parTrans" cxnId="{1D45D8F6-EC0E-4D78-A893-B6D4AF5782DE}">
      <dgm:prSet/>
      <dgm:spPr/>
      <dgm:t>
        <a:bodyPr/>
        <a:lstStyle/>
        <a:p>
          <a:endParaRPr lang="en-US"/>
        </a:p>
      </dgm:t>
    </dgm:pt>
    <dgm:pt modelId="{6422D06D-F233-4F99-8D70-EC7B6F381058}" type="sibTrans" cxnId="{1D45D8F6-EC0E-4D78-A893-B6D4AF5782DE}">
      <dgm:prSet/>
      <dgm:spPr/>
      <dgm:t>
        <a:bodyPr/>
        <a:lstStyle/>
        <a:p>
          <a:endParaRPr lang="en-US"/>
        </a:p>
      </dgm:t>
    </dgm:pt>
    <dgm:pt modelId="{1F9BAA04-EED0-4EAF-8B40-EE16AA889A7F}" type="pres">
      <dgm:prSet presAssocID="{8743C487-CE4C-45D5-B551-2B69C61A84DE}" presName="Name0" presStyleCnt="0">
        <dgm:presLayoutVars>
          <dgm:chMax/>
          <dgm:chPref val="3"/>
          <dgm:dir/>
          <dgm:animOne val="branch"/>
          <dgm:animLvl val="lvl"/>
        </dgm:presLayoutVars>
      </dgm:prSet>
      <dgm:spPr/>
    </dgm:pt>
    <dgm:pt modelId="{F5F5AEE3-8747-4D61-9385-B5B79974840B}" type="pres">
      <dgm:prSet presAssocID="{82452449-8793-4FB9-B401-01815562641C}" presName="composite" presStyleCnt="0"/>
      <dgm:spPr/>
    </dgm:pt>
    <dgm:pt modelId="{74A74A7E-A3D6-4577-AD23-75CAAF40610C}" type="pres">
      <dgm:prSet presAssocID="{82452449-8793-4FB9-B401-01815562641C}" presName="FirstChild" presStyleLbl="revTx" presStyleIdx="0" presStyleCnt="4">
        <dgm:presLayoutVars>
          <dgm:chMax val="0"/>
          <dgm:chPref val="0"/>
          <dgm:bulletEnabled val="1"/>
        </dgm:presLayoutVars>
      </dgm:prSet>
      <dgm:spPr/>
    </dgm:pt>
    <dgm:pt modelId="{BF6E7604-2521-4979-A493-9EA3323B92E8}" type="pres">
      <dgm:prSet presAssocID="{82452449-8793-4FB9-B401-01815562641C}" presName="Parent" presStyleLbl="alignNode1" presStyleIdx="0" presStyleCnt="2">
        <dgm:presLayoutVars>
          <dgm:chMax val="3"/>
          <dgm:chPref val="3"/>
          <dgm:bulletEnabled val="1"/>
        </dgm:presLayoutVars>
      </dgm:prSet>
      <dgm:spPr/>
    </dgm:pt>
    <dgm:pt modelId="{0E7A0BEC-63B8-4A98-A49A-29BB88DEB847}" type="pres">
      <dgm:prSet presAssocID="{82452449-8793-4FB9-B401-01815562641C}" presName="Accent" presStyleLbl="parChTrans1D1" presStyleIdx="0" presStyleCnt="2"/>
      <dgm:spPr/>
    </dgm:pt>
    <dgm:pt modelId="{FFAA6BDE-7C78-41DC-94E5-538B6733CDD5}" type="pres">
      <dgm:prSet presAssocID="{82452449-8793-4FB9-B401-01815562641C}" presName="Child" presStyleLbl="revTx" presStyleIdx="1" presStyleCnt="4">
        <dgm:presLayoutVars>
          <dgm:chMax val="0"/>
          <dgm:chPref val="0"/>
          <dgm:bulletEnabled val="1"/>
        </dgm:presLayoutVars>
      </dgm:prSet>
      <dgm:spPr/>
    </dgm:pt>
    <dgm:pt modelId="{7BA55F98-B95E-444C-8E0F-63941F0B3092}" type="pres">
      <dgm:prSet presAssocID="{9757E4C3-5955-4DBC-B7B8-158CA622F886}" presName="sibTrans" presStyleCnt="0"/>
      <dgm:spPr/>
    </dgm:pt>
    <dgm:pt modelId="{C9F7DCB5-FCEF-44E7-A7A1-A82B22D451D1}" type="pres">
      <dgm:prSet presAssocID="{2C5AFB98-57E5-481E-9113-19992E10B9FD}" presName="composite" presStyleCnt="0"/>
      <dgm:spPr/>
    </dgm:pt>
    <dgm:pt modelId="{7170DC1A-0264-4D2C-BFE9-DEF7CBDC51C6}" type="pres">
      <dgm:prSet presAssocID="{2C5AFB98-57E5-481E-9113-19992E10B9FD}" presName="FirstChild" presStyleLbl="revTx" presStyleIdx="2" presStyleCnt="4">
        <dgm:presLayoutVars>
          <dgm:chMax val="0"/>
          <dgm:chPref val="0"/>
          <dgm:bulletEnabled val="1"/>
        </dgm:presLayoutVars>
      </dgm:prSet>
      <dgm:spPr/>
    </dgm:pt>
    <dgm:pt modelId="{D3B33DE0-CD6C-465D-9C5D-EB0EE5AB443A}" type="pres">
      <dgm:prSet presAssocID="{2C5AFB98-57E5-481E-9113-19992E10B9FD}" presName="Parent" presStyleLbl="alignNode1" presStyleIdx="1" presStyleCnt="2">
        <dgm:presLayoutVars>
          <dgm:chMax val="3"/>
          <dgm:chPref val="3"/>
          <dgm:bulletEnabled val="1"/>
        </dgm:presLayoutVars>
      </dgm:prSet>
      <dgm:spPr/>
    </dgm:pt>
    <dgm:pt modelId="{75C3896F-AC5E-4AC8-B836-15493FEBF95C}" type="pres">
      <dgm:prSet presAssocID="{2C5AFB98-57E5-481E-9113-19992E10B9FD}" presName="Accent" presStyleLbl="parChTrans1D1" presStyleIdx="1" presStyleCnt="2"/>
      <dgm:spPr/>
    </dgm:pt>
    <dgm:pt modelId="{4385B56C-5883-4D92-9C06-F66F3577BC03}" type="pres">
      <dgm:prSet presAssocID="{2C5AFB98-57E5-481E-9113-19992E10B9FD}" presName="Child" presStyleLbl="revTx" presStyleIdx="3" presStyleCnt="4">
        <dgm:presLayoutVars>
          <dgm:chMax val="0"/>
          <dgm:chPref val="0"/>
          <dgm:bulletEnabled val="1"/>
        </dgm:presLayoutVars>
      </dgm:prSet>
      <dgm:spPr/>
    </dgm:pt>
  </dgm:ptLst>
  <dgm:cxnLst>
    <dgm:cxn modelId="{BA8DD808-65C5-475D-A311-45FA02A6AC0F}" srcId="{2C5AFB98-57E5-481E-9113-19992E10B9FD}" destId="{E3AEDD18-A6EC-4F9B-AA59-4E8BC85A6AA6}" srcOrd="2" destOrd="0" parTransId="{DFE54F88-90DE-4833-8BB5-EAD09B4B86FA}" sibTransId="{B2D64E75-8D12-4824-89DC-0E5C4B36DE3D}"/>
    <dgm:cxn modelId="{6AD3481A-93A2-4243-8753-540F0F437AFD}" type="presOf" srcId="{4430E266-85C1-4C0B-813C-1A67CB44D3B6}" destId="{FFAA6BDE-7C78-41DC-94E5-538B6733CDD5}" srcOrd="0" destOrd="2" presId="urn:microsoft.com/office/officeart/2011/layout/TabList"/>
    <dgm:cxn modelId="{E11CBB21-0820-4C2A-858A-9038B1A4D23F}" srcId="{2C5AFB98-57E5-481E-9113-19992E10B9FD}" destId="{D28E0997-69A7-4313-8FFD-A3419E128A29}" srcOrd="0" destOrd="0" parTransId="{0EDF6A3D-F592-4A4C-B321-8437A91B3667}" sibTransId="{6EF762B7-8908-41FE-9E09-BE502E727F0E}"/>
    <dgm:cxn modelId="{D872B322-9E51-4950-BFE3-7AE87567AA7D}" srcId="{82452449-8793-4FB9-B401-01815562641C}" destId="{7A7C9338-5DFE-4953-9BAD-2BE2E6FC0426}" srcOrd="0" destOrd="0" parTransId="{CB447842-6C87-429F-B19F-02CABC066D5D}" sibTransId="{75B459B2-93E8-4491-9BAC-BCFB3ED6E7C1}"/>
    <dgm:cxn modelId="{9E456124-471E-4EBD-A0BB-C431CBDBC805}" srcId="{2C5AFB98-57E5-481E-9113-19992E10B9FD}" destId="{789591B7-7AFA-4A5B-9897-F9B41D427D86}" srcOrd="1" destOrd="0" parTransId="{8F2E1BC6-7F0F-41AB-A293-A03238A1DA52}" sibTransId="{002A9D93-4A0F-4849-A011-05D9A60C75BB}"/>
    <dgm:cxn modelId="{C8DE4837-3766-4178-B9BF-5C7E2C4CCA26}" srcId="{82452449-8793-4FB9-B401-01815562641C}" destId="{52F3CF01-9FFF-45B8-AB98-B564A650C1A7}" srcOrd="2" destOrd="0" parTransId="{BB95F4DE-C936-42A7-BAF7-DB3801C39E54}" sibTransId="{78259849-CEF2-4A0F-9C36-12B599F86BBA}"/>
    <dgm:cxn modelId="{48DDFD3B-CF90-4807-B7A2-E72D67085765}" srcId="{8743C487-CE4C-45D5-B551-2B69C61A84DE}" destId="{2C5AFB98-57E5-481E-9113-19992E10B9FD}" srcOrd="1" destOrd="0" parTransId="{94B7E78A-4D5B-44EE-90E8-41ED0907579C}" sibTransId="{DAE6428B-1C09-4073-A7E6-8E8CBFD237F6}"/>
    <dgm:cxn modelId="{42641748-C399-4103-9979-78F906ABE2DA}" type="presOf" srcId="{55323979-44C1-4927-9E54-47076F48B063}" destId="{FFAA6BDE-7C78-41DC-94E5-538B6733CDD5}" srcOrd="0" destOrd="0" presId="urn:microsoft.com/office/officeart/2011/layout/TabList"/>
    <dgm:cxn modelId="{D8D84348-728B-4535-8D85-B7AD4CB6DEBA}" type="presOf" srcId="{82452449-8793-4FB9-B401-01815562641C}" destId="{BF6E7604-2521-4979-A493-9EA3323B92E8}" srcOrd="0" destOrd="0" presId="urn:microsoft.com/office/officeart/2011/layout/TabList"/>
    <dgm:cxn modelId="{971C1B74-C737-4CEC-8640-229AA10647D2}" type="presOf" srcId="{8743C487-CE4C-45D5-B551-2B69C61A84DE}" destId="{1F9BAA04-EED0-4EAF-8B40-EE16AA889A7F}" srcOrd="0" destOrd="0" presId="urn:microsoft.com/office/officeart/2011/layout/TabList"/>
    <dgm:cxn modelId="{EDC66D7D-6B32-48E6-9E7A-0B61E66E7249}" srcId="{82452449-8793-4FB9-B401-01815562641C}" destId="{55323979-44C1-4927-9E54-47076F48B063}" srcOrd="1" destOrd="0" parTransId="{2C8DE944-7679-4113-9EE9-BF2CF657343F}" sibTransId="{78349D49-835D-48B7-A88D-08D24790045F}"/>
    <dgm:cxn modelId="{0711649A-603E-4536-868C-9F760A06129A}" type="presOf" srcId="{789591B7-7AFA-4A5B-9897-F9B41D427D86}" destId="{4385B56C-5883-4D92-9C06-F66F3577BC03}" srcOrd="0" destOrd="0" presId="urn:microsoft.com/office/officeart/2011/layout/TabList"/>
    <dgm:cxn modelId="{5A28AC9A-DB3E-44A1-B347-104F09BA6FA7}" type="presOf" srcId="{D28E0997-69A7-4313-8FFD-A3419E128A29}" destId="{7170DC1A-0264-4D2C-BFE9-DEF7CBDC51C6}" srcOrd="0" destOrd="0" presId="urn:microsoft.com/office/officeart/2011/layout/TabList"/>
    <dgm:cxn modelId="{AF1917AA-255C-4FA8-8A96-0E2AE331BDBB}" type="presOf" srcId="{52F3CF01-9FFF-45B8-AB98-B564A650C1A7}" destId="{FFAA6BDE-7C78-41DC-94E5-538B6733CDD5}" srcOrd="0" destOrd="1" presId="urn:microsoft.com/office/officeart/2011/layout/TabList"/>
    <dgm:cxn modelId="{FA8F6CB3-14B3-4604-B62A-31A26E13898F}" type="presOf" srcId="{27793F5C-ADC0-447B-8202-63626E045926}" destId="{4385B56C-5883-4D92-9C06-F66F3577BC03}" srcOrd="0" destOrd="2" presId="urn:microsoft.com/office/officeart/2011/layout/TabList"/>
    <dgm:cxn modelId="{EE8D1CC0-94FD-4330-BF25-DFEA2FB5B20E}" srcId="{8743C487-CE4C-45D5-B551-2B69C61A84DE}" destId="{82452449-8793-4FB9-B401-01815562641C}" srcOrd="0" destOrd="0" parTransId="{0C0B4B51-C5D6-4012-98B4-4B3BCDBC3EF3}" sibTransId="{9757E4C3-5955-4DBC-B7B8-158CA622F886}"/>
    <dgm:cxn modelId="{0410EDCF-3047-4BE4-B148-11C8B899E5E0}" type="presOf" srcId="{7A7C9338-5DFE-4953-9BAD-2BE2E6FC0426}" destId="{74A74A7E-A3D6-4577-AD23-75CAAF40610C}" srcOrd="0" destOrd="0" presId="urn:microsoft.com/office/officeart/2011/layout/TabList"/>
    <dgm:cxn modelId="{E7D362D6-5A26-4424-B97F-F274DFDE74EE}" srcId="{82452449-8793-4FB9-B401-01815562641C}" destId="{4430E266-85C1-4C0B-813C-1A67CB44D3B6}" srcOrd="3" destOrd="0" parTransId="{AC7A4455-3EA2-4C75-885B-647D76E0F309}" sibTransId="{33BD9768-028D-48C1-A696-3EAE8F454B39}"/>
    <dgm:cxn modelId="{7103D0DD-0A3F-4223-9651-710819B0E984}" type="presOf" srcId="{E3AEDD18-A6EC-4F9B-AA59-4E8BC85A6AA6}" destId="{4385B56C-5883-4D92-9C06-F66F3577BC03}" srcOrd="0" destOrd="1" presId="urn:microsoft.com/office/officeart/2011/layout/TabList"/>
    <dgm:cxn modelId="{161ACBEE-61F6-4B41-8EF6-19C263215F1F}" type="presOf" srcId="{2C5AFB98-57E5-481E-9113-19992E10B9FD}" destId="{D3B33DE0-CD6C-465D-9C5D-EB0EE5AB443A}" srcOrd="0" destOrd="0" presId="urn:microsoft.com/office/officeart/2011/layout/TabList"/>
    <dgm:cxn modelId="{1D45D8F6-EC0E-4D78-A893-B6D4AF5782DE}" srcId="{2C5AFB98-57E5-481E-9113-19992E10B9FD}" destId="{27793F5C-ADC0-447B-8202-63626E045926}" srcOrd="3" destOrd="0" parTransId="{E7B110DF-90DF-4FE1-9F79-F92B90DE152A}" sibTransId="{6422D06D-F233-4F99-8D70-EC7B6F381058}"/>
    <dgm:cxn modelId="{028D09A3-FA1C-427B-BFF5-54DA39E10923}" type="presParOf" srcId="{1F9BAA04-EED0-4EAF-8B40-EE16AA889A7F}" destId="{F5F5AEE3-8747-4D61-9385-B5B79974840B}" srcOrd="0" destOrd="0" presId="urn:microsoft.com/office/officeart/2011/layout/TabList"/>
    <dgm:cxn modelId="{ACAC6363-FC71-4C79-ABC5-93190B4E680A}" type="presParOf" srcId="{F5F5AEE3-8747-4D61-9385-B5B79974840B}" destId="{74A74A7E-A3D6-4577-AD23-75CAAF40610C}" srcOrd="0" destOrd="0" presId="urn:microsoft.com/office/officeart/2011/layout/TabList"/>
    <dgm:cxn modelId="{A27778AE-00CA-4566-961D-8CDD1C539B50}" type="presParOf" srcId="{F5F5AEE3-8747-4D61-9385-B5B79974840B}" destId="{BF6E7604-2521-4979-A493-9EA3323B92E8}" srcOrd="1" destOrd="0" presId="urn:microsoft.com/office/officeart/2011/layout/TabList"/>
    <dgm:cxn modelId="{83FD9869-CEA6-4C8E-A7A0-01455FE0BA08}" type="presParOf" srcId="{F5F5AEE3-8747-4D61-9385-B5B79974840B}" destId="{0E7A0BEC-63B8-4A98-A49A-29BB88DEB847}" srcOrd="2" destOrd="0" presId="urn:microsoft.com/office/officeart/2011/layout/TabList"/>
    <dgm:cxn modelId="{6A7A69C0-B4BF-48C4-8E75-E52F743D5906}" type="presParOf" srcId="{1F9BAA04-EED0-4EAF-8B40-EE16AA889A7F}" destId="{FFAA6BDE-7C78-41DC-94E5-538B6733CDD5}" srcOrd="1" destOrd="0" presId="urn:microsoft.com/office/officeart/2011/layout/TabList"/>
    <dgm:cxn modelId="{FB145D18-2623-492A-8B00-76F8958DB045}" type="presParOf" srcId="{1F9BAA04-EED0-4EAF-8B40-EE16AA889A7F}" destId="{7BA55F98-B95E-444C-8E0F-63941F0B3092}" srcOrd="2" destOrd="0" presId="urn:microsoft.com/office/officeart/2011/layout/TabList"/>
    <dgm:cxn modelId="{D76F0440-654D-4E1C-9BE5-47BFC100716A}" type="presParOf" srcId="{1F9BAA04-EED0-4EAF-8B40-EE16AA889A7F}" destId="{C9F7DCB5-FCEF-44E7-A7A1-A82B22D451D1}" srcOrd="3" destOrd="0" presId="urn:microsoft.com/office/officeart/2011/layout/TabList"/>
    <dgm:cxn modelId="{A4277AAE-76DA-45E4-A460-A308EEF7FF6A}" type="presParOf" srcId="{C9F7DCB5-FCEF-44E7-A7A1-A82B22D451D1}" destId="{7170DC1A-0264-4D2C-BFE9-DEF7CBDC51C6}" srcOrd="0" destOrd="0" presId="urn:microsoft.com/office/officeart/2011/layout/TabList"/>
    <dgm:cxn modelId="{2DF8E605-D1C6-47D3-82CB-DB5B640DA148}" type="presParOf" srcId="{C9F7DCB5-FCEF-44E7-A7A1-A82B22D451D1}" destId="{D3B33DE0-CD6C-465D-9C5D-EB0EE5AB443A}" srcOrd="1" destOrd="0" presId="urn:microsoft.com/office/officeart/2011/layout/TabList"/>
    <dgm:cxn modelId="{C0EA7055-33F7-47D8-8051-6557B7B7A816}" type="presParOf" srcId="{C9F7DCB5-FCEF-44E7-A7A1-A82B22D451D1}" destId="{75C3896F-AC5E-4AC8-B836-15493FEBF95C}" srcOrd="2" destOrd="0" presId="urn:microsoft.com/office/officeart/2011/layout/TabList"/>
    <dgm:cxn modelId="{BF54C8E4-F801-4BE5-A21B-A2A59DFC71F9}" type="presParOf" srcId="{1F9BAA04-EED0-4EAF-8B40-EE16AA889A7F}" destId="{4385B56C-5883-4D92-9C06-F66F3577BC03}" srcOrd="4" destOrd="0" presId="urn:microsoft.com/office/officeart/2011/layout/Tab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66F6CB-7104-48FB-B19E-511312238323}">
      <dsp:nvSpPr>
        <dsp:cNvPr id="0" name=""/>
        <dsp:cNvSpPr/>
      </dsp:nvSpPr>
      <dsp:spPr>
        <a:xfrm>
          <a:off x="3878677" y="571286"/>
          <a:ext cx="3808373" cy="3808373"/>
        </a:xfrm>
        <a:prstGeom prst="blockArc">
          <a:avLst>
            <a:gd name="adj1" fmla="val 5400000"/>
            <a:gd name="adj2" fmla="val 16200000"/>
            <a:gd name="adj3" fmla="val 4641"/>
          </a:avLst>
        </a:prstGeom>
        <a:solidFill>
          <a:schemeClr val="accent1">
            <a:shade val="90000"/>
            <a:hueOff val="271295"/>
            <a:satOff val="-626"/>
            <a:lumOff val="19871"/>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8C3F199B-DAB3-4AF9-9AE7-9CB71A10A3AD}">
      <dsp:nvSpPr>
        <dsp:cNvPr id="0" name=""/>
        <dsp:cNvSpPr/>
      </dsp:nvSpPr>
      <dsp:spPr>
        <a:xfrm>
          <a:off x="3878677" y="571286"/>
          <a:ext cx="3808373" cy="3808373"/>
        </a:xfrm>
        <a:prstGeom prst="blockArc">
          <a:avLst>
            <a:gd name="adj1" fmla="val 16200000"/>
            <a:gd name="adj2" fmla="val 5400000"/>
            <a:gd name="adj3" fmla="val 4641"/>
          </a:avLst>
        </a:prstGeom>
        <a:solidFill>
          <a:schemeClr val="accent1">
            <a:shade val="9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8758115F-33C9-48F9-B533-B83B2E7F0397}">
      <dsp:nvSpPr>
        <dsp:cNvPr id="0" name=""/>
        <dsp:cNvSpPr/>
      </dsp:nvSpPr>
      <dsp:spPr>
        <a:xfrm>
          <a:off x="4906116" y="1598725"/>
          <a:ext cx="1753495" cy="1753495"/>
        </a:xfrm>
        <a:prstGeom prst="ellipse">
          <a:avLst/>
        </a:prstGeom>
        <a:solidFill>
          <a:schemeClr val="accent1">
            <a:shade val="8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GB" sz="2200" b="1" kern="1200" noProof="0" dirty="0"/>
            <a:t>Physical Education</a:t>
          </a:r>
        </a:p>
      </dsp:txBody>
      <dsp:txXfrm>
        <a:off x="5162909" y="1855518"/>
        <a:ext cx="1239909" cy="1239909"/>
      </dsp:txXfrm>
    </dsp:sp>
    <dsp:sp modelId="{9FA084D2-99D2-4A14-87B7-3FE6D17BBA7E}">
      <dsp:nvSpPr>
        <dsp:cNvPr id="0" name=""/>
        <dsp:cNvSpPr/>
      </dsp:nvSpPr>
      <dsp:spPr>
        <a:xfrm>
          <a:off x="5169141" y="1750"/>
          <a:ext cx="1227446" cy="1227446"/>
        </a:xfrm>
        <a:prstGeom prst="ellipse">
          <a:avLst/>
        </a:prstGeom>
        <a:solidFill>
          <a:schemeClr val="accent1">
            <a:shade val="8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noProof="0" dirty="0"/>
            <a:t>Curriculum PE lessons</a:t>
          </a:r>
          <a:endParaRPr lang="en-GB" sz="1400" b="1" kern="1200" noProof="0" dirty="0"/>
        </a:p>
      </dsp:txBody>
      <dsp:txXfrm>
        <a:off x="5348896" y="181505"/>
        <a:ext cx="867936" cy="867936"/>
      </dsp:txXfrm>
    </dsp:sp>
    <dsp:sp modelId="{274E4EF8-4157-4B55-A7D0-B58456F823EA}">
      <dsp:nvSpPr>
        <dsp:cNvPr id="0" name=""/>
        <dsp:cNvSpPr/>
      </dsp:nvSpPr>
      <dsp:spPr>
        <a:xfrm>
          <a:off x="5169141" y="3721748"/>
          <a:ext cx="1227446" cy="1227446"/>
        </a:xfrm>
        <a:prstGeom prst="ellipse">
          <a:avLst/>
        </a:prstGeom>
        <a:solidFill>
          <a:schemeClr val="accent1">
            <a:shade val="80000"/>
            <a:hueOff val="271263"/>
            <a:satOff val="5175"/>
            <a:lumOff val="22855"/>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noProof="0" dirty="0"/>
            <a:t>Teacher Education &amp; Workforce</a:t>
          </a:r>
          <a:endParaRPr lang="en-GB" sz="1400" b="1" kern="1200" noProof="0" dirty="0"/>
        </a:p>
      </dsp:txBody>
      <dsp:txXfrm>
        <a:off x="5348896" y="3901503"/>
        <a:ext cx="867936" cy="8679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C3896F-AC5E-4AC8-B836-15493FEBF95C}">
      <dsp:nvSpPr>
        <dsp:cNvPr id="0" name=""/>
        <dsp:cNvSpPr/>
      </dsp:nvSpPr>
      <dsp:spPr>
        <a:xfrm>
          <a:off x="0" y="2912415"/>
          <a:ext cx="10515600" cy="0"/>
        </a:xfrm>
        <a:prstGeom prst="line">
          <a:avLst/>
        </a:prstGeom>
        <a:no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0E7A0BEC-63B8-4A98-A49A-29BB88DEB847}">
      <dsp:nvSpPr>
        <dsp:cNvPr id="0" name=""/>
        <dsp:cNvSpPr/>
      </dsp:nvSpPr>
      <dsp:spPr>
        <a:xfrm>
          <a:off x="0" y="719929"/>
          <a:ext cx="10515600" cy="0"/>
        </a:xfrm>
        <a:prstGeom prst="line">
          <a:avLst/>
        </a:prstGeom>
        <a:no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74A74A7E-A3D6-4577-AD23-75CAAF40610C}">
      <dsp:nvSpPr>
        <dsp:cNvPr id="0" name=""/>
        <dsp:cNvSpPr/>
      </dsp:nvSpPr>
      <dsp:spPr>
        <a:xfrm>
          <a:off x="2734055" y="1152"/>
          <a:ext cx="7781544" cy="7187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marL="0" lvl="0" indent="0" algn="l" defTabSz="1066800">
            <a:lnSpc>
              <a:spcPct val="90000"/>
            </a:lnSpc>
            <a:spcBef>
              <a:spcPct val="0"/>
            </a:spcBef>
            <a:spcAft>
              <a:spcPct val="35000"/>
            </a:spcAft>
            <a:buNone/>
          </a:pPr>
          <a:r>
            <a:rPr lang="fr-LU" sz="2400" kern="1200" dirty="0">
              <a:latin typeface="+mn-lt"/>
            </a:rPr>
            <a:t> </a:t>
          </a:r>
          <a:endParaRPr lang="en-US" sz="2400" kern="1200" dirty="0">
            <a:latin typeface="+mn-lt"/>
          </a:endParaRPr>
        </a:p>
      </dsp:txBody>
      <dsp:txXfrm>
        <a:off x="2734055" y="1152"/>
        <a:ext cx="7781544" cy="718777"/>
      </dsp:txXfrm>
    </dsp:sp>
    <dsp:sp modelId="{BF6E7604-2521-4979-A493-9EA3323B92E8}">
      <dsp:nvSpPr>
        <dsp:cNvPr id="0" name=""/>
        <dsp:cNvSpPr/>
      </dsp:nvSpPr>
      <dsp:spPr>
        <a:xfrm>
          <a:off x="0" y="1152"/>
          <a:ext cx="2734056" cy="718777"/>
        </a:xfrm>
        <a:prstGeom prst="round2SameRect">
          <a:avLst>
            <a:gd name="adj1" fmla="val 16670"/>
            <a:gd name="adj2" fmla="val 0"/>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a:lnSpc>
              <a:spcPct val="90000"/>
            </a:lnSpc>
            <a:spcBef>
              <a:spcPct val="0"/>
            </a:spcBef>
            <a:spcAft>
              <a:spcPct val="35000"/>
            </a:spcAft>
            <a:buNone/>
          </a:pPr>
          <a:r>
            <a:rPr lang="en-US" sz="2400" b="1" kern="1200" noProof="0" dirty="0">
              <a:latin typeface="+mn-lt"/>
            </a:rPr>
            <a:t>Curriculum PE lessons</a:t>
          </a:r>
          <a:endParaRPr lang="en-US" sz="2400" b="1" kern="1200" dirty="0">
            <a:latin typeface="+mn-lt"/>
          </a:endParaRPr>
        </a:p>
      </dsp:txBody>
      <dsp:txXfrm>
        <a:off x="35094" y="36246"/>
        <a:ext cx="2663868" cy="683683"/>
      </dsp:txXfrm>
    </dsp:sp>
    <dsp:sp modelId="{FFAA6BDE-7C78-41DC-94E5-538B6733CDD5}">
      <dsp:nvSpPr>
        <dsp:cNvPr id="0" name=""/>
        <dsp:cNvSpPr/>
      </dsp:nvSpPr>
      <dsp:spPr>
        <a:xfrm>
          <a:off x="0" y="719929"/>
          <a:ext cx="10515600" cy="14377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228600" lvl="1" indent="-228600" algn="l" defTabSz="1066800">
            <a:lnSpc>
              <a:spcPct val="90000"/>
            </a:lnSpc>
            <a:spcBef>
              <a:spcPct val="0"/>
            </a:spcBef>
            <a:spcAft>
              <a:spcPct val="15000"/>
            </a:spcAft>
            <a:buNone/>
          </a:pPr>
          <a:r>
            <a:rPr lang="en-US" sz="2400" kern="1200" dirty="0">
              <a:latin typeface="+mn-lt"/>
              <a:cs typeface="Times New Roman" panose="02020603050405020304" pitchFamily="18" charset="0"/>
            </a:rPr>
            <a:t>Curriculum PE lessons is the written, clearly articulated plan for how standards and education outcomes in physical education will be attained.</a:t>
          </a:r>
          <a:endParaRPr lang="en-US" sz="2400" i="0" kern="1200" dirty="0">
            <a:latin typeface="+mn-lt"/>
          </a:endParaRPr>
        </a:p>
        <a:p>
          <a:pPr marL="228600" lvl="1" indent="-228600" algn="l" defTabSz="1066800">
            <a:lnSpc>
              <a:spcPct val="90000"/>
            </a:lnSpc>
            <a:spcBef>
              <a:spcPct val="0"/>
            </a:spcBef>
            <a:spcAft>
              <a:spcPct val="15000"/>
            </a:spcAft>
            <a:buNone/>
          </a:pPr>
          <a:r>
            <a:rPr lang="en-US" sz="2400" kern="1200" dirty="0">
              <a:latin typeface="+mn-lt"/>
              <a:cs typeface="Times New Roman" panose="02020603050405020304" pitchFamily="18" charset="0"/>
            </a:rPr>
            <a:t>Curriculum PE can be viewed as the content of the lesson that is taught and as the result how children are able to include PA into healthy lifestyle later. </a:t>
          </a:r>
        </a:p>
        <a:p>
          <a:pPr marL="228600" lvl="1" indent="-228600" algn="l" defTabSz="1066800">
            <a:lnSpc>
              <a:spcPct val="90000"/>
            </a:lnSpc>
            <a:spcBef>
              <a:spcPct val="0"/>
            </a:spcBef>
            <a:spcAft>
              <a:spcPct val="15000"/>
            </a:spcAft>
            <a:buNone/>
          </a:pPr>
          <a:r>
            <a:rPr lang="en-GB" sz="2400" i="0" kern="1200">
              <a:latin typeface="+mn-lt"/>
              <a:ea typeface="Calibri" panose="020F0502020204030204" pitchFamily="34" charset="0"/>
              <a:cs typeface="Times New Roman" panose="02020603050405020304" pitchFamily="18" charset="0"/>
            </a:rPr>
            <a:t>.</a:t>
          </a:r>
          <a:endParaRPr lang="en-US" sz="2400" i="0" kern="1200" dirty="0">
            <a:latin typeface="+mn-lt"/>
          </a:endParaRPr>
        </a:p>
      </dsp:txBody>
      <dsp:txXfrm>
        <a:off x="0" y="719929"/>
        <a:ext cx="10515600" cy="1437769"/>
      </dsp:txXfrm>
    </dsp:sp>
    <dsp:sp modelId="{7170DC1A-0264-4D2C-BFE9-DEF7CBDC51C6}">
      <dsp:nvSpPr>
        <dsp:cNvPr id="0" name=""/>
        <dsp:cNvSpPr/>
      </dsp:nvSpPr>
      <dsp:spPr>
        <a:xfrm>
          <a:off x="2734055" y="2193638"/>
          <a:ext cx="7781544" cy="7187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marL="0" lvl="0" indent="0" algn="l" defTabSz="1066800">
            <a:lnSpc>
              <a:spcPct val="90000"/>
            </a:lnSpc>
            <a:spcBef>
              <a:spcPct val="0"/>
            </a:spcBef>
            <a:spcAft>
              <a:spcPct val="35000"/>
            </a:spcAft>
            <a:buNone/>
          </a:pPr>
          <a:r>
            <a:rPr lang="fr-LU" sz="2400" kern="1200" dirty="0">
              <a:latin typeface="+mn-lt"/>
            </a:rPr>
            <a:t> </a:t>
          </a:r>
          <a:endParaRPr lang="en-US" sz="2400" kern="1200" dirty="0">
            <a:latin typeface="+mn-lt"/>
          </a:endParaRPr>
        </a:p>
      </dsp:txBody>
      <dsp:txXfrm>
        <a:off x="2734055" y="2193638"/>
        <a:ext cx="7781544" cy="718777"/>
      </dsp:txXfrm>
    </dsp:sp>
    <dsp:sp modelId="{D3B33DE0-CD6C-465D-9C5D-EB0EE5AB443A}">
      <dsp:nvSpPr>
        <dsp:cNvPr id="0" name=""/>
        <dsp:cNvSpPr/>
      </dsp:nvSpPr>
      <dsp:spPr>
        <a:xfrm>
          <a:off x="0" y="2193638"/>
          <a:ext cx="2734056" cy="718777"/>
        </a:xfrm>
        <a:prstGeom prst="round2SameRect">
          <a:avLst>
            <a:gd name="adj1" fmla="val 16670"/>
            <a:gd name="adj2" fmla="val 0"/>
          </a:avLst>
        </a:prstGeom>
        <a:gradFill rotWithShape="0">
          <a:gsLst>
            <a:gs pos="0">
              <a:schemeClr val="accent1">
                <a:shade val="80000"/>
                <a:hueOff val="271263"/>
                <a:satOff val="5175"/>
                <a:lumOff val="22855"/>
                <a:alphaOff val="0"/>
                <a:satMod val="103000"/>
                <a:lumMod val="102000"/>
                <a:tint val="94000"/>
              </a:schemeClr>
            </a:gs>
            <a:gs pos="50000">
              <a:schemeClr val="accent1">
                <a:shade val="80000"/>
                <a:hueOff val="271263"/>
                <a:satOff val="5175"/>
                <a:lumOff val="22855"/>
                <a:alphaOff val="0"/>
                <a:satMod val="110000"/>
                <a:lumMod val="100000"/>
                <a:shade val="100000"/>
              </a:schemeClr>
            </a:gs>
            <a:gs pos="100000">
              <a:schemeClr val="accent1">
                <a:shade val="80000"/>
                <a:hueOff val="271263"/>
                <a:satOff val="5175"/>
                <a:lumOff val="22855"/>
                <a:alphaOff val="0"/>
                <a:lumMod val="99000"/>
                <a:satMod val="120000"/>
                <a:shade val="78000"/>
              </a:schemeClr>
            </a:gs>
          </a:gsLst>
          <a:lin ang="5400000" scaled="0"/>
        </a:gradFill>
        <a:ln w="6350" cap="flat" cmpd="sng" algn="ctr">
          <a:solidFill>
            <a:schemeClr val="accent1">
              <a:shade val="80000"/>
              <a:hueOff val="271263"/>
              <a:satOff val="5175"/>
              <a:lumOff val="22855"/>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a:lnSpc>
              <a:spcPct val="90000"/>
            </a:lnSpc>
            <a:spcBef>
              <a:spcPct val="0"/>
            </a:spcBef>
            <a:spcAft>
              <a:spcPct val="35000"/>
            </a:spcAft>
            <a:buNone/>
          </a:pPr>
          <a:r>
            <a:rPr lang="en-US" sz="2400" b="1" kern="1200" noProof="0" dirty="0">
              <a:latin typeface="+mn-lt"/>
            </a:rPr>
            <a:t>Teacher Education &amp; Workforce</a:t>
          </a:r>
          <a:endParaRPr lang="en-US" sz="2400" b="1" kern="1200" dirty="0">
            <a:latin typeface="+mn-lt"/>
          </a:endParaRPr>
        </a:p>
      </dsp:txBody>
      <dsp:txXfrm>
        <a:off x="35094" y="2228732"/>
        <a:ext cx="2663868" cy="683683"/>
      </dsp:txXfrm>
    </dsp:sp>
    <dsp:sp modelId="{4385B56C-5883-4D92-9C06-F66F3577BC03}">
      <dsp:nvSpPr>
        <dsp:cNvPr id="0" name=""/>
        <dsp:cNvSpPr/>
      </dsp:nvSpPr>
      <dsp:spPr>
        <a:xfrm>
          <a:off x="0" y="2912415"/>
          <a:ext cx="10515600" cy="14377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228600" lvl="1" indent="-228600" algn="l" defTabSz="1066800">
            <a:lnSpc>
              <a:spcPct val="90000"/>
            </a:lnSpc>
            <a:spcBef>
              <a:spcPct val="0"/>
            </a:spcBef>
            <a:spcAft>
              <a:spcPct val="15000"/>
            </a:spcAft>
            <a:buNone/>
          </a:pPr>
          <a:r>
            <a:rPr lang="en-US" sz="2400" kern="1200" dirty="0">
              <a:latin typeface="+mn-lt"/>
              <a:cs typeface="Times New Roman" panose="02020603050405020304" pitchFamily="18" charset="0"/>
            </a:rPr>
            <a:t>Teachers are at heart of the learning process. </a:t>
          </a:r>
        </a:p>
        <a:p>
          <a:pPr marL="228600" lvl="1" indent="-228600" algn="l" defTabSz="1066800">
            <a:lnSpc>
              <a:spcPct val="90000"/>
            </a:lnSpc>
            <a:spcBef>
              <a:spcPct val="0"/>
            </a:spcBef>
            <a:spcAft>
              <a:spcPct val="15000"/>
            </a:spcAft>
            <a:buNone/>
          </a:pPr>
          <a:r>
            <a:rPr lang="en-US" sz="2400" kern="1200" dirty="0">
              <a:latin typeface="+mn-lt"/>
              <a:cs typeface="Times New Roman" panose="02020603050405020304" pitchFamily="18" charset="0"/>
            </a:rPr>
            <a:t>PETE and workforce training are essential part of quality physical education. </a:t>
          </a:r>
        </a:p>
        <a:p>
          <a:pPr marL="228600" lvl="1" indent="-228600" algn="l" defTabSz="1066800">
            <a:lnSpc>
              <a:spcPct val="90000"/>
            </a:lnSpc>
            <a:spcBef>
              <a:spcPct val="0"/>
            </a:spcBef>
            <a:spcAft>
              <a:spcPct val="15000"/>
            </a:spcAft>
            <a:buNone/>
          </a:pPr>
          <a:r>
            <a:rPr lang="en-US" sz="2400" kern="1200" dirty="0">
              <a:latin typeface="+mn-lt"/>
              <a:cs typeface="Times New Roman" panose="02020603050405020304" pitchFamily="18" charset="0"/>
            </a:rPr>
            <a:t>PE teachers may be the only members of school staff professionally trained to work with students in physical activity settings and thus promote Healthy and Physically Active School concept.</a:t>
          </a:r>
        </a:p>
      </dsp:txBody>
      <dsp:txXfrm>
        <a:off x="0" y="2912415"/>
        <a:ext cx="10515600" cy="1437769"/>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379607-D037-4E6A-BA07-C8555DF40741}" type="datetimeFigureOut">
              <a:rPr lang="en-US" smtClean="0"/>
              <a:t>2/24/2022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20C77D-FA4F-4AD5-B71C-54BFBB32866A}" type="slidenum">
              <a:rPr lang="en-US" smtClean="0"/>
              <a:t>‹#›</a:t>
            </a:fld>
            <a:endParaRPr lang="en-US"/>
          </a:p>
        </p:txBody>
      </p:sp>
    </p:spTree>
    <p:extLst>
      <p:ext uri="{BB962C8B-B14F-4D97-AF65-F5344CB8AC3E}">
        <p14:creationId xmlns:p14="http://schemas.microsoft.com/office/powerpoint/2010/main" val="30496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5D02256-1936-4C2A-9410-D41516661618}"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2233626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D02256-1936-4C2A-9410-D41516661618}"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2720145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D02256-1936-4C2A-9410-D41516661618}"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818026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D02256-1936-4C2A-9410-D41516661618}"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1529182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5D02256-1936-4C2A-9410-D41516661618}"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1058240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5D02256-1936-4C2A-9410-D41516661618}" type="datetimeFigureOut">
              <a:rPr lang="en-US" smtClean="0"/>
              <a:t>2/24/2022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3342610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5D02256-1936-4C2A-9410-D41516661618}" type="datetimeFigureOut">
              <a:rPr lang="en-US" smtClean="0"/>
              <a:t>2/24/2022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3419189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5D02256-1936-4C2A-9410-D41516661618}" type="datetimeFigureOut">
              <a:rPr lang="en-US" smtClean="0"/>
              <a:t>2/24/2022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2283865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D02256-1936-4C2A-9410-D41516661618}" type="datetimeFigureOut">
              <a:rPr lang="en-US" smtClean="0"/>
              <a:t>2/24/2022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3318472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5D02256-1936-4C2A-9410-D41516661618}" type="datetimeFigureOut">
              <a:rPr lang="en-US" smtClean="0"/>
              <a:t>2/24/2022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1153908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5D02256-1936-4C2A-9410-D41516661618}" type="datetimeFigureOut">
              <a:rPr lang="en-US" smtClean="0"/>
              <a:t>2/24/2022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667432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D02256-1936-4C2A-9410-D41516661618}" type="datetimeFigureOut">
              <a:rPr lang="en-US" smtClean="0"/>
              <a:t>2/24/2022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090D5F-F415-43E0-B613-62EFF26156F1}" type="slidenum">
              <a:rPr lang="en-US" smtClean="0"/>
              <a:t>‹#›</a:t>
            </a:fld>
            <a:endParaRPr lang="en-US"/>
          </a:p>
        </p:txBody>
      </p:sp>
    </p:spTree>
    <p:extLst>
      <p:ext uri="{BB962C8B-B14F-4D97-AF65-F5344CB8AC3E}">
        <p14:creationId xmlns:p14="http://schemas.microsoft.com/office/powerpoint/2010/main" val="3722107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D55FB-8CC9-4DDC-B320-BD95C8E3CF77}"/>
              </a:ext>
            </a:extLst>
          </p:cNvPr>
          <p:cNvSpPr>
            <a:spLocks noGrp="1"/>
          </p:cNvSpPr>
          <p:nvPr>
            <p:ph type="title"/>
          </p:nvPr>
        </p:nvSpPr>
        <p:spPr/>
        <p:txBody>
          <a:bodyPr/>
          <a:lstStyle/>
          <a:p>
            <a:r>
              <a:rPr lang="en-US" dirty="0"/>
              <a:t>Physical Education</a:t>
            </a:r>
          </a:p>
        </p:txBody>
      </p:sp>
      <p:sp>
        <p:nvSpPr>
          <p:cNvPr id="3" name="Text Placeholder 2">
            <a:extLst>
              <a:ext uri="{FF2B5EF4-FFF2-40B4-BE49-F238E27FC236}">
                <a16:creationId xmlns:a16="http://schemas.microsoft.com/office/drawing/2014/main" id="{5D815ECE-B35A-4C78-A2D4-33E1F90C6837}"/>
              </a:ext>
            </a:extLst>
          </p:cNvPr>
          <p:cNvSpPr>
            <a:spLocks noGrp="1"/>
          </p:cNvSpPr>
          <p:nvPr>
            <p:ph type="body" idx="1"/>
          </p:nvPr>
        </p:nvSpPr>
        <p:spPr/>
        <p:txBody>
          <a:bodyPr/>
          <a:lstStyle/>
          <a:p>
            <a:r>
              <a:rPr lang="en-US" dirty="0"/>
              <a:t>Physical education is structured, supervised, content-based physical activity part of the curriculum that takes place at school and during the school day.</a:t>
            </a:r>
            <a:endParaRPr lang="en-GB" dirty="0"/>
          </a:p>
        </p:txBody>
      </p:sp>
      <p:pic>
        <p:nvPicPr>
          <p:cNvPr id="4" name="Picture 3">
            <a:extLst>
              <a:ext uri="{FF2B5EF4-FFF2-40B4-BE49-F238E27FC236}">
                <a16:creationId xmlns:a16="http://schemas.microsoft.com/office/drawing/2014/main" id="{C20C50F8-B4B5-4D27-8B45-F3559F2E7DF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3209" y="6216312"/>
            <a:ext cx="2918790" cy="641688"/>
          </a:xfrm>
          <a:prstGeom prst="rect">
            <a:avLst/>
          </a:prstGeom>
        </p:spPr>
      </p:pic>
      <p:pic>
        <p:nvPicPr>
          <p:cNvPr id="10" name="Picture 9">
            <a:extLst>
              <a:ext uri="{FF2B5EF4-FFF2-40B4-BE49-F238E27FC236}">
                <a16:creationId xmlns:a16="http://schemas.microsoft.com/office/drawing/2014/main" id="{BDF81AEE-EF54-4DD8-AE63-125CD98587A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sp>
        <p:nvSpPr>
          <p:cNvPr id="12" name="Rectangle 11">
            <a:extLst>
              <a:ext uri="{FF2B5EF4-FFF2-40B4-BE49-F238E27FC236}">
                <a16:creationId xmlns:a16="http://schemas.microsoft.com/office/drawing/2014/main" id="{E910E91E-AB7D-4825-8F4B-A2CF551B1A5B}"/>
              </a:ext>
            </a:extLst>
          </p:cNvPr>
          <p:cNvSpPr/>
          <p:nvPr/>
        </p:nvSpPr>
        <p:spPr>
          <a:xfrm>
            <a:off x="0" y="6120573"/>
            <a:ext cx="1750429" cy="7374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Your logo</a:t>
            </a:r>
          </a:p>
        </p:txBody>
      </p:sp>
    </p:spTree>
    <p:extLst>
      <p:ext uri="{BB962C8B-B14F-4D97-AF65-F5344CB8AC3E}">
        <p14:creationId xmlns:p14="http://schemas.microsoft.com/office/powerpoint/2010/main" val="1453493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984067" cy="1325563"/>
          </a:xfrm>
        </p:spPr>
        <p:txBody>
          <a:bodyPr/>
          <a:lstStyle/>
          <a:p>
            <a:r>
              <a:rPr lang="en-US" b="1" dirty="0"/>
              <a:t>2 Categories of Physical Education</a:t>
            </a:r>
          </a:p>
        </p:txBody>
      </p:sp>
      <p:pic>
        <p:nvPicPr>
          <p:cNvPr id="18" name="Picture 17">
            <a:extLst>
              <a:ext uri="{FF2B5EF4-FFF2-40B4-BE49-F238E27FC236}">
                <a16:creationId xmlns:a16="http://schemas.microsoft.com/office/drawing/2014/main" id="{C6410081-4BE2-4CD5-B608-1812A1C9EBE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sp>
        <p:nvSpPr>
          <p:cNvPr id="7" name="Rectangle 6">
            <a:extLst>
              <a:ext uri="{FF2B5EF4-FFF2-40B4-BE49-F238E27FC236}">
                <a16:creationId xmlns:a16="http://schemas.microsoft.com/office/drawing/2014/main" id="{42CCF335-5C15-47A9-9AAD-9ED1E8639154}"/>
              </a:ext>
            </a:extLst>
          </p:cNvPr>
          <p:cNvSpPr/>
          <p:nvPr/>
        </p:nvSpPr>
        <p:spPr>
          <a:xfrm>
            <a:off x="626271" y="1458292"/>
            <a:ext cx="5631930" cy="5262979"/>
          </a:xfrm>
          <a:prstGeom prst="rect">
            <a:avLst/>
          </a:prstGeom>
        </p:spPr>
        <p:txBody>
          <a:bodyPr wrap="square">
            <a:spAutoFit/>
          </a:bodyPr>
          <a:lstStyle/>
          <a:p>
            <a:pPr algn="ctr">
              <a:spcAft>
                <a:spcPts val="0"/>
              </a:spcAft>
            </a:pPr>
            <a:r>
              <a:rPr lang="en-US" sz="2400" dirty="0">
                <a:solidFill>
                  <a:srgbClr val="000000"/>
                </a:solidFill>
                <a:ea typeface="Calibri" panose="020F0502020204030204" pitchFamily="34" charset="0"/>
                <a:cs typeface="Calibri Light" panose="020F0302020204030204" pitchFamily="34" charset="0"/>
              </a:rPr>
              <a:t>According to the Declaration of Berlin 2013 – UNESCO’s World Sports Ministers Conference (MINEPS V), “Physical education is the most effective means of providing all children and youth with the skills, attitudes, values, knowledge and understanding for lifelong participation in society.” Quality Physical Education (QPE) represents active, inclusive, peer-led learning. A tailored QPE </a:t>
            </a:r>
            <a:r>
              <a:rPr lang="en-US" sz="2400" dirty="0" err="1">
                <a:solidFill>
                  <a:srgbClr val="000000"/>
                </a:solidFill>
                <a:ea typeface="Calibri" panose="020F0502020204030204" pitchFamily="34" charset="0"/>
                <a:cs typeface="Calibri Light" panose="020F0302020204030204" pitchFamily="34" charset="0"/>
              </a:rPr>
              <a:t>programme</a:t>
            </a:r>
            <a:r>
              <a:rPr lang="en-US" sz="2400" dirty="0">
                <a:solidFill>
                  <a:srgbClr val="000000"/>
                </a:solidFill>
                <a:ea typeface="Calibri" panose="020F0502020204030204" pitchFamily="34" charset="0"/>
                <a:cs typeface="Calibri Light" panose="020F0302020204030204" pitchFamily="34" charset="0"/>
              </a:rPr>
              <a:t> supports students to develop the physical, social and emotional skills which define self-confident and socially responsible citizens (UNESCO). We identify 2 categories of Physical Education (PE).</a:t>
            </a:r>
            <a:endParaRPr lang="de-DE" sz="2400" dirty="0">
              <a:effectLst/>
              <a:ea typeface="Calibri" panose="020F0502020204030204" pitchFamily="34" charset="0"/>
              <a:cs typeface="Times New Roman" panose="02020603050405020304" pitchFamily="18" charset="0"/>
            </a:endParaRPr>
          </a:p>
        </p:txBody>
      </p:sp>
      <p:graphicFrame>
        <p:nvGraphicFramePr>
          <p:cNvPr id="8" name="Content Placeholder 4">
            <a:extLst>
              <a:ext uri="{FF2B5EF4-FFF2-40B4-BE49-F238E27FC236}">
                <a16:creationId xmlns:a16="http://schemas.microsoft.com/office/drawing/2014/main" id="{55972015-44EA-4F93-92C6-735B9CD826EF}"/>
              </a:ext>
            </a:extLst>
          </p:cNvPr>
          <p:cNvGraphicFramePr>
            <a:graphicFrameLocks noGrp="1"/>
          </p:cNvGraphicFramePr>
          <p:nvPr>
            <p:ph idx="1"/>
            <p:extLst>
              <p:ext uri="{D42A27DB-BD31-4B8C-83A1-F6EECF244321}">
                <p14:modId xmlns:p14="http://schemas.microsoft.com/office/powerpoint/2010/main" val="822966295"/>
              </p:ext>
            </p:extLst>
          </p:nvPr>
        </p:nvGraphicFramePr>
        <p:xfrm>
          <a:off x="3602551" y="1541929"/>
          <a:ext cx="11565729" cy="49509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873568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984067" cy="1325563"/>
          </a:xfrm>
        </p:spPr>
        <p:txBody>
          <a:bodyPr/>
          <a:lstStyle/>
          <a:p>
            <a:r>
              <a:rPr lang="en-US" b="1" dirty="0"/>
              <a:t>2 Categories of Physical Education</a:t>
            </a:r>
          </a:p>
        </p:txBody>
      </p:sp>
      <p:pic>
        <p:nvPicPr>
          <p:cNvPr id="18" name="Picture 17">
            <a:extLst>
              <a:ext uri="{FF2B5EF4-FFF2-40B4-BE49-F238E27FC236}">
                <a16:creationId xmlns:a16="http://schemas.microsoft.com/office/drawing/2014/main" id="{C6410081-4BE2-4CD5-B608-1812A1C9EBE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graphicFrame>
        <p:nvGraphicFramePr>
          <p:cNvPr id="8" name="Content Placeholder 9">
            <a:extLst>
              <a:ext uri="{FF2B5EF4-FFF2-40B4-BE49-F238E27FC236}">
                <a16:creationId xmlns:a16="http://schemas.microsoft.com/office/drawing/2014/main" id="{C8F1CF22-DED3-4F4A-90A1-7927AEA8C1F5}"/>
              </a:ext>
            </a:extLst>
          </p:cNvPr>
          <p:cNvGraphicFramePr>
            <a:graphicFrameLocks noGrp="1"/>
          </p:cNvGraphicFramePr>
          <p:nvPr>
            <p:ph idx="1"/>
            <p:extLst>
              <p:ext uri="{D42A27DB-BD31-4B8C-83A1-F6EECF244321}">
                <p14:modId xmlns:p14="http://schemas.microsoft.com/office/powerpoint/2010/main" val="149250811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90617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984067" cy="1325563"/>
          </a:xfrm>
        </p:spPr>
        <p:txBody>
          <a:bodyPr/>
          <a:lstStyle/>
          <a:p>
            <a:r>
              <a:rPr lang="en-GB" b="1" dirty="0"/>
              <a:t>The evidence</a:t>
            </a:r>
            <a:endParaRPr lang="en-US" b="1" dirty="0"/>
          </a:p>
        </p:txBody>
      </p:sp>
      <p:pic>
        <p:nvPicPr>
          <p:cNvPr id="18" name="Picture 17">
            <a:extLst>
              <a:ext uri="{FF2B5EF4-FFF2-40B4-BE49-F238E27FC236}">
                <a16:creationId xmlns:a16="http://schemas.microsoft.com/office/drawing/2014/main" id="{C6410081-4BE2-4CD5-B608-1812A1C9EBE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sp>
        <p:nvSpPr>
          <p:cNvPr id="7" name="Rectangle 6">
            <a:extLst>
              <a:ext uri="{FF2B5EF4-FFF2-40B4-BE49-F238E27FC236}">
                <a16:creationId xmlns:a16="http://schemas.microsoft.com/office/drawing/2014/main" id="{3D9DC8D0-9EA4-4915-9236-7AF33CB7255F}"/>
              </a:ext>
            </a:extLst>
          </p:cNvPr>
          <p:cNvSpPr/>
          <p:nvPr/>
        </p:nvSpPr>
        <p:spPr>
          <a:xfrm>
            <a:off x="395058" y="1476291"/>
            <a:ext cx="11401883" cy="1107996"/>
          </a:xfrm>
          <a:prstGeom prst="rect">
            <a:avLst/>
          </a:prstGeom>
        </p:spPr>
        <p:txBody>
          <a:bodyPr wrap="square">
            <a:spAutoFit/>
          </a:bodyPr>
          <a:lstStyle/>
          <a:p>
            <a:r>
              <a:rPr lang="en-US" sz="2200" dirty="0"/>
              <a:t>Physical Education is one of the key opportunities in the school setting for students to be active on a regular basis and try different sports and physical leisure activities that help them meet physical activity (PA) targets.</a:t>
            </a:r>
          </a:p>
        </p:txBody>
      </p:sp>
      <p:sp>
        <p:nvSpPr>
          <p:cNvPr id="8" name="Rectangle: Rounded Corners 7">
            <a:extLst>
              <a:ext uri="{FF2B5EF4-FFF2-40B4-BE49-F238E27FC236}">
                <a16:creationId xmlns:a16="http://schemas.microsoft.com/office/drawing/2014/main" id="{D6D4392E-3172-4B89-9ECC-A2BA37908893}"/>
              </a:ext>
            </a:extLst>
          </p:cNvPr>
          <p:cNvSpPr/>
          <p:nvPr/>
        </p:nvSpPr>
        <p:spPr>
          <a:xfrm>
            <a:off x="395058" y="2631541"/>
            <a:ext cx="5532660" cy="386133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lvl="0"/>
            <a:r>
              <a:rPr lang="en-US" sz="2000" b="1" dirty="0"/>
              <a:t>Curriculum PE Lessons</a:t>
            </a:r>
            <a:br>
              <a:rPr lang="en-US" sz="2000" b="1" dirty="0"/>
            </a:br>
            <a:r>
              <a:rPr lang="en-US" sz="2000" b="1" dirty="0"/>
              <a:t>- </a:t>
            </a:r>
            <a:r>
              <a:rPr lang="en-US" sz="2000" dirty="0"/>
              <a:t>PE has a unique position in school-based PA promotion as the only protected, regular, supervised setting for PA during the school day.  </a:t>
            </a:r>
          </a:p>
          <a:p>
            <a:pPr lvl="0"/>
            <a:r>
              <a:rPr lang="en-US" sz="2000" dirty="0"/>
              <a:t>- Students are more active during PE lessons than in any other context, but generally fail to reach a target of 50% of lessons at MVPA.  </a:t>
            </a:r>
          </a:p>
          <a:p>
            <a:pPr lvl="0"/>
            <a:r>
              <a:rPr lang="en-US" sz="2000" dirty="0"/>
              <a:t>- Due to the relatively large number of reviews and empirical studies in this area, publication quality, and consistency of findings, PE is rated STRONG.  </a:t>
            </a:r>
          </a:p>
        </p:txBody>
      </p:sp>
      <p:sp>
        <p:nvSpPr>
          <p:cNvPr id="9" name="Rectangle: Rounded Corners 8">
            <a:extLst>
              <a:ext uri="{FF2B5EF4-FFF2-40B4-BE49-F238E27FC236}">
                <a16:creationId xmlns:a16="http://schemas.microsoft.com/office/drawing/2014/main" id="{9B39D139-4077-46E8-BD90-E76BF26DE7A1}"/>
              </a:ext>
            </a:extLst>
          </p:cNvPr>
          <p:cNvSpPr/>
          <p:nvPr/>
        </p:nvSpPr>
        <p:spPr>
          <a:xfrm>
            <a:off x="6264284" y="2677515"/>
            <a:ext cx="5532657" cy="3861333"/>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lvl="0"/>
            <a:r>
              <a:rPr lang="en-US" sz="2000" b="1" dirty="0"/>
              <a:t>Teacher Education &amp; Workforce </a:t>
            </a:r>
          </a:p>
          <a:p>
            <a:pPr lvl="0"/>
            <a:r>
              <a:rPr lang="en-US" sz="2000" dirty="0"/>
              <a:t>- PETE and workforce training are vital elements in the implementation of effective practice, and this may be especially the case when innovations are introduced.</a:t>
            </a:r>
          </a:p>
          <a:p>
            <a:pPr lvl="0"/>
            <a:r>
              <a:rPr lang="en-US" sz="2000" dirty="0"/>
              <a:t>- No directly relevant reviews or empirical studies were identified to inform discussion of this topic, and the only indirectly related article reported limited impact of professional training in HEPA promotion.</a:t>
            </a:r>
          </a:p>
          <a:p>
            <a:pPr lvl="0"/>
            <a:r>
              <a:rPr lang="en-US" sz="2000" dirty="0"/>
              <a:t>- In light of the poor evidence base, Teacher Education and Workforce is rated WEAK.  </a:t>
            </a:r>
          </a:p>
        </p:txBody>
      </p:sp>
    </p:spTree>
    <p:extLst>
      <p:ext uri="{BB962C8B-B14F-4D97-AF65-F5344CB8AC3E}">
        <p14:creationId xmlns:p14="http://schemas.microsoft.com/office/powerpoint/2010/main" val="3012164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984067" cy="1325563"/>
          </a:xfrm>
        </p:spPr>
        <p:txBody>
          <a:bodyPr/>
          <a:lstStyle/>
          <a:p>
            <a:r>
              <a:rPr lang="en-GB" b="1" dirty="0"/>
              <a:t>Recommendations</a:t>
            </a:r>
            <a:endParaRPr lang="en-US" b="1" dirty="0"/>
          </a:p>
        </p:txBody>
      </p:sp>
      <p:pic>
        <p:nvPicPr>
          <p:cNvPr id="18" name="Picture 17">
            <a:extLst>
              <a:ext uri="{FF2B5EF4-FFF2-40B4-BE49-F238E27FC236}">
                <a16:creationId xmlns:a16="http://schemas.microsoft.com/office/drawing/2014/main" id="{C6410081-4BE2-4CD5-B608-1812A1C9EBE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sp>
        <p:nvSpPr>
          <p:cNvPr id="7" name="Rectangle: Rounded Corners 6">
            <a:extLst>
              <a:ext uri="{FF2B5EF4-FFF2-40B4-BE49-F238E27FC236}">
                <a16:creationId xmlns:a16="http://schemas.microsoft.com/office/drawing/2014/main" id="{EF3DC2D5-569F-4C7D-A31F-2E452DEE4FF0}"/>
              </a:ext>
            </a:extLst>
          </p:cNvPr>
          <p:cNvSpPr/>
          <p:nvPr/>
        </p:nvSpPr>
        <p:spPr>
          <a:xfrm>
            <a:off x="669471" y="2391025"/>
            <a:ext cx="5125597" cy="1919534"/>
          </a:xfrm>
          <a:prstGeom prst="roundRect">
            <a:avLst/>
          </a:prstGeom>
          <a:ln w="57150"/>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dirty="0"/>
              <a:t>Since physical education teachers and other school staff are the main mediators of the effectiveness of physical activity strategies in schools, they need to be trained to promote the concept of healthy and physically active schools. </a:t>
            </a:r>
            <a:endParaRPr lang="de-DE" sz="2000" dirty="0"/>
          </a:p>
        </p:txBody>
      </p:sp>
      <p:sp>
        <p:nvSpPr>
          <p:cNvPr id="8" name="Rectangle: Rounded Corners 7">
            <a:extLst>
              <a:ext uri="{FF2B5EF4-FFF2-40B4-BE49-F238E27FC236}">
                <a16:creationId xmlns:a16="http://schemas.microsoft.com/office/drawing/2014/main" id="{D144AC2D-EBFD-45D9-AC4C-7AF7FCEB8A75}"/>
              </a:ext>
            </a:extLst>
          </p:cNvPr>
          <p:cNvSpPr/>
          <p:nvPr/>
        </p:nvSpPr>
        <p:spPr>
          <a:xfrm>
            <a:off x="6396934" y="2402148"/>
            <a:ext cx="5261667" cy="1908411"/>
          </a:xfrm>
          <a:prstGeom prst="roundRect">
            <a:avLst/>
          </a:prstGeom>
          <a:ln w="57150"/>
        </p:spPr>
        <p:style>
          <a:lnRef idx="2">
            <a:schemeClr val="accent1"/>
          </a:lnRef>
          <a:fillRef idx="1">
            <a:schemeClr val="lt1"/>
          </a:fillRef>
          <a:effectRef idx="0">
            <a:schemeClr val="accent1"/>
          </a:effectRef>
          <a:fontRef idx="minor">
            <a:schemeClr val="dk1"/>
          </a:fontRef>
        </p:style>
        <p:txBody>
          <a:bodyPr rtlCol="0" anchor="t"/>
          <a:lstStyle/>
          <a:p>
            <a:pPr algn="ctr"/>
            <a:r>
              <a:rPr lang="en-US" dirty="0"/>
              <a:t>Schools are expected to fulfil different roles and functions, but most people are likely to agree that two goals are essential: the development of students’ well-being, and the development of knowledge, skills, attitudes and values that can encourage an active and successful life. </a:t>
            </a:r>
          </a:p>
        </p:txBody>
      </p:sp>
      <p:sp>
        <p:nvSpPr>
          <p:cNvPr id="9" name="Rectangle: Rounded Corners 17">
            <a:extLst>
              <a:ext uri="{FF2B5EF4-FFF2-40B4-BE49-F238E27FC236}">
                <a16:creationId xmlns:a16="http://schemas.microsoft.com/office/drawing/2014/main" id="{DAF3F759-729D-46D9-AEDF-4CB46C9FA9A9}"/>
              </a:ext>
            </a:extLst>
          </p:cNvPr>
          <p:cNvSpPr/>
          <p:nvPr/>
        </p:nvSpPr>
        <p:spPr>
          <a:xfrm>
            <a:off x="1685213" y="4455852"/>
            <a:ext cx="8821572" cy="2194236"/>
          </a:xfrm>
          <a:prstGeom prst="roundRect">
            <a:avLst/>
          </a:prstGeom>
          <a:ln w="57150"/>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dirty="0"/>
              <a:t>Based on the concept of quality physical education, future physical education teachers should learn to advocate for PA in schools and should be able to promote PA not only in physical education classes but also as part of the school life. Schools are expected to fill many different roles and functions, as development of students’ well-being, and the knowledge, skills, attitudes, and values that are likely to encourage a happy and successful life. </a:t>
            </a:r>
          </a:p>
        </p:txBody>
      </p:sp>
      <p:sp>
        <p:nvSpPr>
          <p:cNvPr id="10" name="Rectangle 9">
            <a:extLst>
              <a:ext uri="{FF2B5EF4-FFF2-40B4-BE49-F238E27FC236}">
                <a16:creationId xmlns:a16="http://schemas.microsoft.com/office/drawing/2014/main" id="{7E23CC47-C937-47B3-A51A-0F54961523B9}"/>
              </a:ext>
            </a:extLst>
          </p:cNvPr>
          <p:cNvSpPr/>
          <p:nvPr/>
        </p:nvSpPr>
        <p:spPr>
          <a:xfrm>
            <a:off x="395058" y="1476291"/>
            <a:ext cx="11401883" cy="769441"/>
          </a:xfrm>
          <a:prstGeom prst="rect">
            <a:avLst/>
          </a:prstGeom>
        </p:spPr>
        <p:txBody>
          <a:bodyPr wrap="square">
            <a:spAutoFit/>
          </a:bodyPr>
          <a:lstStyle/>
          <a:p>
            <a:r>
              <a:rPr lang="en-GB" sz="2200" dirty="0"/>
              <a:t>How schools can optimise regular Physical Education lessons to help students meet physical activity targets.</a:t>
            </a:r>
          </a:p>
        </p:txBody>
      </p:sp>
    </p:spTree>
    <p:extLst>
      <p:ext uri="{BB962C8B-B14F-4D97-AF65-F5344CB8AC3E}">
        <p14:creationId xmlns:p14="http://schemas.microsoft.com/office/powerpoint/2010/main" val="499551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984067" cy="1325563"/>
          </a:xfrm>
        </p:spPr>
        <p:txBody>
          <a:bodyPr/>
          <a:lstStyle/>
          <a:p>
            <a:r>
              <a:rPr lang="en-GB" b="1" dirty="0"/>
              <a:t>Recommendations</a:t>
            </a:r>
            <a:endParaRPr lang="en-US" b="1" dirty="0"/>
          </a:p>
        </p:txBody>
      </p:sp>
      <p:pic>
        <p:nvPicPr>
          <p:cNvPr id="18" name="Picture 17">
            <a:extLst>
              <a:ext uri="{FF2B5EF4-FFF2-40B4-BE49-F238E27FC236}">
                <a16:creationId xmlns:a16="http://schemas.microsoft.com/office/drawing/2014/main" id="{C6410081-4BE2-4CD5-B608-1812A1C9EBE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sp>
        <p:nvSpPr>
          <p:cNvPr id="7" name="Rectangle: Rounded Corners 6">
            <a:extLst>
              <a:ext uri="{FF2B5EF4-FFF2-40B4-BE49-F238E27FC236}">
                <a16:creationId xmlns:a16="http://schemas.microsoft.com/office/drawing/2014/main" id="{EF3DC2D5-569F-4C7D-A31F-2E452DEE4FF0}"/>
              </a:ext>
            </a:extLst>
          </p:cNvPr>
          <p:cNvSpPr/>
          <p:nvPr/>
        </p:nvSpPr>
        <p:spPr>
          <a:xfrm>
            <a:off x="669471" y="2391025"/>
            <a:ext cx="7219470" cy="1919534"/>
          </a:xfrm>
          <a:prstGeom prst="roundRect">
            <a:avLst/>
          </a:prstGeom>
          <a:ln w="57150"/>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dirty="0"/>
              <a:t>If one of the desired effects of physical education is the activity of citizens, then physical activity should be encouraged as part of physical education. As PE plays an important role in the long-term promotion of physical activity among young people, the exposure of pupils to a range of fitness, sport and leisure activities is only the beginning of the process. </a:t>
            </a:r>
            <a:endParaRPr lang="de-DE" sz="2000" dirty="0"/>
          </a:p>
        </p:txBody>
      </p:sp>
      <p:sp>
        <p:nvSpPr>
          <p:cNvPr id="8" name="Rectangle: Rounded Corners 7">
            <a:extLst>
              <a:ext uri="{FF2B5EF4-FFF2-40B4-BE49-F238E27FC236}">
                <a16:creationId xmlns:a16="http://schemas.microsoft.com/office/drawing/2014/main" id="{D144AC2D-EBFD-45D9-AC4C-7AF7FCEB8A75}"/>
              </a:ext>
            </a:extLst>
          </p:cNvPr>
          <p:cNvSpPr/>
          <p:nvPr/>
        </p:nvSpPr>
        <p:spPr>
          <a:xfrm>
            <a:off x="8193741" y="2245732"/>
            <a:ext cx="3603200" cy="2064827"/>
          </a:xfrm>
          <a:prstGeom prst="roundRect">
            <a:avLst/>
          </a:prstGeom>
          <a:ln w="57150"/>
        </p:spPr>
        <p:style>
          <a:lnRef idx="2">
            <a:schemeClr val="accent1"/>
          </a:lnRef>
          <a:fillRef idx="1">
            <a:schemeClr val="lt1"/>
          </a:fillRef>
          <a:effectRef idx="0">
            <a:schemeClr val="accent1"/>
          </a:effectRef>
          <a:fontRef idx="minor">
            <a:schemeClr val="dk1"/>
          </a:fontRef>
        </p:style>
        <p:txBody>
          <a:bodyPr rtlCol="0" anchor="t"/>
          <a:lstStyle/>
          <a:p>
            <a:pPr algn="ctr"/>
            <a:r>
              <a:rPr lang="en-US" sz="2000" dirty="0"/>
              <a:t>If children and adolescents are to follow the HEPAS recommendations, contexts and school environments are needed to reach the “healthy and active schools”.</a:t>
            </a:r>
          </a:p>
        </p:txBody>
      </p:sp>
      <p:sp>
        <p:nvSpPr>
          <p:cNvPr id="9" name="Rectangle: Rounded Corners 17">
            <a:extLst>
              <a:ext uri="{FF2B5EF4-FFF2-40B4-BE49-F238E27FC236}">
                <a16:creationId xmlns:a16="http://schemas.microsoft.com/office/drawing/2014/main" id="{DAF3F759-729D-46D9-AEDF-4CB46C9FA9A9}"/>
              </a:ext>
            </a:extLst>
          </p:cNvPr>
          <p:cNvSpPr/>
          <p:nvPr/>
        </p:nvSpPr>
        <p:spPr>
          <a:xfrm>
            <a:off x="1685213" y="4455852"/>
            <a:ext cx="8821572" cy="2194236"/>
          </a:xfrm>
          <a:prstGeom prst="roundRect">
            <a:avLst/>
          </a:prstGeom>
          <a:ln w="57150"/>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dirty="0"/>
              <a:t>Pupils are only likely to want to continue their involvement in physical activity if their physical education classes allow them to experience self-determination and competence in their own abilities. Thus, one of the main tasks of physical education is to equip children with the necessary motor skills to enable them to participate in physical activity over the long term. Attitudes and values must also be addressed to encourage children to engage  lifelong physical activity.</a:t>
            </a:r>
          </a:p>
        </p:txBody>
      </p:sp>
      <p:sp>
        <p:nvSpPr>
          <p:cNvPr id="10" name="Rectangle 9">
            <a:extLst>
              <a:ext uri="{FF2B5EF4-FFF2-40B4-BE49-F238E27FC236}">
                <a16:creationId xmlns:a16="http://schemas.microsoft.com/office/drawing/2014/main" id="{7E23CC47-C937-47B3-A51A-0F54961523B9}"/>
              </a:ext>
            </a:extLst>
          </p:cNvPr>
          <p:cNvSpPr/>
          <p:nvPr/>
        </p:nvSpPr>
        <p:spPr>
          <a:xfrm>
            <a:off x="395058" y="1476291"/>
            <a:ext cx="11401883" cy="769441"/>
          </a:xfrm>
          <a:prstGeom prst="rect">
            <a:avLst/>
          </a:prstGeom>
        </p:spPr>
        <p:txBody>
          <a:bodyPr wrap="square">
            <a:spAutoFit/>
          </a:bodyPr>
          <a:lstStyle/>
          <a:p>
            <a:r>
              <a:rPr lang="en-GB" sz="2200" dirty="0"/>
              <a:t>How schools can optimise regular Physical Education lessons to help students meet physical activity targets.</a:t>
            </a:r>
          </a:p>
        </p:txBody>
      </p:sp>
    </p:spTree>
    <p:extLst>
      <p:ext uri="{BB962C8B-B14F-4D97-AF65-F5344CB8AC3E}">
        <p14:creationId xmlns:p14="http://schemas.microsoft.com/office/powerpoint/2010/main" val="564679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316</TotalTime>
  <Words>853</Words>
  <Application>Microsoft Office PowerPoint</Application>
  <PresentationFormat>Widescreen</PresentationFormat>
  <Paragraphs>38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Physical Education</vt:lpstr>
      <vt:lpstr>2 Categories of Physical Education</vt:lpstr>
      <vt:lpstr>2 Categories of Physical Education</vt:lpstr>
      <vt:lpstr>The evidence</vt:lpstr>
      <vt:lpstr>Recommendations</vt:lpstr>
      <vt:lpstr>Recommendations</vt:lpstr>
    </vt:vector>
  </TitlesOfParts>
  <Company>University of Luxembourg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Claude SCHEUER</dc:creator>
  <cp:lastModifiedBy>Claude SCHEUER</cp:lastModifiedBy>
  <cp:revision>35</cp:revision>
  <dcterms:created xsi:type="dcterms:W3CDTF">2019-10-07T13:21:18Z</dcterms:created>
  <dcterms:modified xsi:type="dcterms:W3CDTF">2022-02-24T13:59:09Z</dcterms:modified>
</cp:coreProperties>
</file>