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f"/>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1" r:id="rId4"/>
    <p:sldId id="259" r:id="rId5"/>
    <p:sldId id="264" r:id="rId6"/>
    <p:sldId id="263" r:id="rId7"/>
    <p:sldId id="271" r:id="rId8"/>
    <p:sldId id="267" r:id="rId9"/>
    <p:sldId id="266" r:id="rId10"/>
    <p:sldId id="268" r:id="rId11"/>
    <p:sldId id="269"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5" autoAdjust="0"/>
    <p:restoredTop sz="94660"/>
  </p:normalViewPr>
  <p:slideViewPr>
    <p:cSldViewPr snapToGrid="0">
      <p:cViewPr varScale="1">
        <p:scale>
          <a:sx n="55" d="100"/>
          <a:sy n="55" d="100"/>
        </p:scale>
        <p:origin x="114" y="12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2233626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2720145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818026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152918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1058240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5D02256-1936-4C2A-9410-D41516661618}"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3342610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5D02256-1936-4C2A-9410-D41516661618}" type="datetimeFigureOut">
              <a:rPr lang="en-US" smtClean="0"/>
              <a:t>2/24/2022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3419189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5D02256-1936-4C2A-9410-D41516661618}" type="datetimeFigureOut">
              <a:rPr lang="en-US" smtClean="0"/>
              <a:t>2/24/2022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2283865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D02256-1936-4C2A-9410-D41516661618}" type="datetimeFigureOut">
              <a:rPr lang="en-US" smtClean="0"/>
              <a:t>2/24/2022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3318472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D02256-1936-4C2A-9410-D41516661618}"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1153908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D02256-1936-4C2A-9410-D41516661618}"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667432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D02256-1936-4C2A-9410-D41516661618}" type="datetimeFigureOut">
              <a:rPr lang="en-US" smtClean="0"/>
              <a:t>2/24/2022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090D5F-F415-43E0-B613-62EFF26156F1}" type="slidenum">
              <a:rPr lang="en-US" smtClean="0"/>
              <a:t>‹#›</a:t>
            </a:fld>
            <a:endParaRPr lang="en-US"/>
          </a:p>
        </p:txBody>
      </p:sp>
    </p:spTree>
    <p:extLst>
      <p:ext uri="{BB962C8B-B14F-4D97-AF65-F5344CB8AC3E}">
        <p14:creationId xmlns:p14="http://schemas.microsoft.com/office/powerpoint/2010/main" val="3722107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TIF"/><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8.jpeg"/><Relationship Id="rId7" Type="http://schemas.openxmlformats.org/officeDocument/2006/relationships/image" Target="../media/image12.jp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3.tif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42760"/>
            <a:ext cx="9144000" cy="2387600"/>
          </a:xfrm>
        </p:spPr>
        <p:txBody>
          <a:bodyPr/>
          <a:lstStyle/>
          <a:p>
            <a:r>
              <a:rPr lang="en-US" dirty="0"/>
              <a:t>The</a:t>
            </a:r>
            <a:r>
              <a:rPr lang="en-US" b="1" dirty="0"/>
              <a:t> </a:t>
            </a:r>
            <a:r>
              <a:rPr lang="en-GB" dirty="0"/>
              <a:t>HEPAS Guidelines for Implementation</a:t>
            </a:r>
            <a:endParaRPr lang="en-GB" b="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43011" y="6101338"/>
            <a:ext cx="2648988" cy="756661"/>
          </a:xfrm>
          <a:prstGeom prst="rect">
            <a:avLst/>
          </a:prstGeom>
        </p:spPr>
      </p:pic>
      <p:pic>
        <p:nvPicPr>
          <p:cNvPr id="14" name="Picture 13">
            <a:extLst>
              <a:ext uri="{FF2B5EF4-FFF2-40B4-BE49-F238E27FC236}">
                <a16:creationId xmlns:a16="http://schemas.microsoft.com/office/drawing/2014/main" id="{4030932E-4359-4DDE-8EE8-582F1D266B6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15" name="Rectangle 14">
            <a:extLst>
              <a:ext uri="{FF2B5EF4-FFF2-40B4-BE49-F238E27FC236}">
                <a16:creationId xmlns:a16="http://schemas.microsoft.com/office/drawing/2014/main" id="{8A9654C4-E9AB-41ED-A3A4-B23596E80D11}"/>
              </a:ext>
            </a:extLst>
          </p:cNvPr>
          <p:cNvSpPr/>
          <p:nvPr/>
        </p:nvSpPr>
        <p:spPr>
          <a:xfrm>
            <a:off x="0" y="6120573"/>
            <a:ext cx="1750429" cy="7374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Your logo</a:t>
            </a:r>
          </a:p>
        </p:txBody>
      </p:sp>
    </p:spTree>
    <p:extLst>
      <p:ext uri="{BB962C8B-B14F-4D97-AF65-F5344CB8AC3E}">
        <p14:creationId xmlns:p14="http://schemas.microsoft.com/office/powerpoint/2010/main" val="1397126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3" name="Téglalap 2">
            <a:extLst>
              <a:ext uri="{FF2B5EF4-FFF2-40B4-BE49-F238E27FC236}">
                <a16:creationId xmlns:a16="http://schemas.microsoft.com/office/drawing/2014/main" id="{839A9602-E865-594D-9354-86B44DCE9572}"/>
              </a:ext>
            </a:extLst>
          </p:cNvPr>
          <p:cNvSpPr/>
          <p:nvPr/>
        </p:nvSpPr>
        <p:spPr>
          <a:xfrm>
            <a:off x="494738" y="1599228"/>
            <a:ext cx="6991783" cy="5262979"/>
          </a:xfrm>
          <a:prstGeom prst="rect">
            <a:avLst/>
          </a:prstGeom>
        </p:spPr>
        <p:txBody>
          <a:bodyPr wrap="square">
            <a:spAutoFit/>
          </a:bodyPr>
          <a:lstStyle/>
          <a:p>
            <a:r>
              <a:rPr lang="en-GB" sz="2400" b="1" dirty="0"/>
              <a:t>Do</a:t>
            </a:r>
            <a:r>
              <a:rPr lang="en-GB" sz="2400" dirty="0"/>
              <a:t> - The actual implementation of the planned activities, bearing in mind the characteristics of the dimensions and the different types of activities. </a:t>
            </a:r>
          </a:p>
          <a:p>
            <a:endParaRPr lang="en-GB" sz="2400" dirty="0"/>
          </a:p>
          <a:p>
            <a:r>
              <a:rPr lang="en-GB" sz="2400" dirty="0"/>
              <a:t>Also, formative assessment and evaluation are very much needed, as there will be experiences and feedbacks during the activities which definitely need the attention of those who are responsible for the interventions. </a:t>
            </a:r>
          </a:p>
          <a:p>
            <a:endParaRPr lang="en-GB" sz="2400" dirty="0"/>
          </a:p>
          <a:p>
            <a:r>
              <a:rPr lang="en-GB" sz="2400" dirty="0"/>
              <a:t>A larger and diverse team, involving school personnel, students and families will speed up the process in front of a single person or little team trying to push the active and healthy school project.</a:t>
            </a:r>
            <a:endParaRPr lang="hu-HU" sz="2400" dirty="0"/>
          </a:p>
        </p:txBody>
      </p:sp>
      <p:sp>
        <p:nvSpPr>
          <p:cNvPr id="4" name="Téglalap 3">
            <a:extLst>
              <a:ext uri="{FF2B5EF4-FFF2-40B4-BE49-F238E27FC236}">
                <a16:creationId xmlns:a16="http://schemas.microsoft.com/office/drawing/2014/main" id="{2D4A37CC-AA23-704D-87FA-A465083612A6}"/>
              </a:ext>
            </a:extLst>
          </p:cNvPr>
          <p:cNvSpPr/>
          <p:nvPr/>
        </p:nvSpPr>
        <p:spPr>
          <a:xfrm>
            <a:off x="7990318" y="1674674"/>
            <a:ext cx="3859012" cy="3416320"/>
          </a:xfrm>
          <a:prstGeom prst="rect">
            <a:avLst/>
          </a:prstGeom>
        </p:spPr>
        <p:txBody>
          <a:bodyPr wrap="square">
            <a:spAutoFit/>
          </a:bodyPr>
          <a:lstStyle/>
          <a:p>
            <a:r>
              <a:rPr lang="en-GB" sz="2400" b="1" dirty="0"/>
              <a:t>Adapt</a:t>
            </a:r>
            <a:r>
              <a:rPr lang="en-GB" sz="2400" dirty="0"/>
              <a:t> – Evaluating (as a summative assessment) the effect of the interventions is important to fine tune the activities, to understand what worked and what did not, and to see more clearly what the needs of the students and teachers (and staff) are. </a:t>
            </a:r>
            <a:endParaRPr lang="hu-HU" sz="2400" dirty="0"/>
          </a:p>
        </p:txBody>
      </p:sp>
      <p:sp>
        <p:nvSpPr>
          <p:cNvPr id="19" name="Title 1">
            <a:extLst>
              <a:ext uri="{FF2B5EF4-FFF2-40B4-BE49-F238E27FC236}">
                <a16:creationId xmlns:a16="http://schemas.microsoft.com/office/drawing/2014/main" id="{41471E1B-1536-47ED-84E1-DD9CF533C9B6}"/>
              </a:ext>
            </a:extLst>
          </p:cNvPr>
          <p:cNvSpPr>
            <a:spLocks noGrp="1"/>
          </p:cNvSpPr>
          <p:nvPr>
            <p:ph type="title"/>
          </p:nvPr>
        </p:nvSpPr>
        <p:spPr>
          <a:xfrm>
            <a:off x="838200" y="365125"/>
            <a:ext cx="7984067" cy="1325563"/>
          </a:xfrm>
        </p:spPr>
        <p:txBody>
          <a:bodyPr/>
          <a:lstStyle/>
          <a:p>
            <a:r>
              <a:rPr lang="en-US" dirty="0"/>
              <a:t>The phases of intervention</a:t>
            </a:r>
          </a:p>
        </p:txBody>
      </p:sp>
    </p:spTree>
    <p:extLst>
      <p:ext uri="{BB962C8B-B14F-4D97-AF65-F5344CB8AC3E}">
        <p14:creationId xmlns:p14="http://schemas.microsoft.com/office/powerpoint/2010/main" val="1350054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2" name="Téglalap 1">
            <a:extLst>
              <a:ext uri="{FF2B5EF4-FFF2-40B4-BE49-F238E27FC236}">
                <a16:creationId xmlns:a16="http://schemas.microsoft.com/office/drawing/2014/main" id="{43136D9C-B595-554A-90F4-41E22F463882}"/>
              </a:ext>
            </a:extLst>
          </p:cNvPr>
          <p:cNvSpPr/>
          <p:nvPr/>
        </p:nvSpPr>
        <p:spPr>
          <a:xfrm>
            <a:off x="598206" y="1996056"/>
            <a:ext cx="10955708" cy="4524315"/>
          </a:xfrm>
          <a:prstGeom prst="rect">
            <a:avLst/>
          </a:prstGeom>
        </p:spPr>
        <p:txBody>
          <a:bodyPr wrap="square">
            <a:spAutoFit/>
          </a:bodyPr>
          <a:lstStyle/>
          <a:p>
            <a:pPr marL="342900" lvl="0" indent="-342900" algn="just">
              <a:buFont typeface="Symbol" pitchFamily="2" charset="2"/>
              <a:buChar char=""/>
            </a:pPr>
            <a:r>
              <a:rPr lang="en-GB" sz="2400" dirty="0">
                <a:latin typeface="Calibri Light" panose="020F0302020204030204" pitchFamily="34" charset="0"/>
                <a:ea typeface="Calibri" panose="020F0502020204030204" pitchFamily="34" charset="0"/>
                <a:cs typeface="Times New Roman" panose="02020603050405020304" pitchFamily="18" charset="0"/>
              </a:rPr>
              <a:t>Setting up a team </a:t>
            </a:r>
            <a:endParaRPr lang="hu-HU" sz="2400" dirty="0">
              <a:latin typeface="Calibri Light" panose="020F0302020204030204" pitchFamily="34" charset="0"/>
              <a:ea typeface="Calibri" panose="020F0502020204030204" pitchFamily="34" charset="0"/>
              <a:cs typeface="Times New Roman" panose="02020603050405020304" pitchFamily="18" charset="0"/>
            </a:endParaRPr>
          </a:p>
          <a:p>
            <a:pPr marL="742950" lvl="1" indent="-285750" algn="just">
              <a:buFont typeface="Courier New" panose="02070309020205020404" pitchFamily="49" charset="0"/>
              <a:buChar char="o"/>
            </a:pPr>
            <a:r>
              <a:rPr lang="en-GB" sz="2400" dirty="0">
                <a:latin typeface="Calibri Light" panose="020F0302020204030204" pitchFamily="34" charset="0"/>
                <a:ea typeface="Calibri" panose="020F0502020204030204" pitchFamily="34" charset="0"/>
                <a:cs typeface="Times New Roman" panose="02020603050405020304" pitchFamily="18" charset="0"/>
              </a:rPr>
              <a:t>One person who will be the responsible facilitator</a:t>
            </a:r>
            <a:endParaRPr lang="hu-HU" sz="2400" dirty="0">
              <a:latin typeface="Calibri Light" panose="020F0302020204030204" pitchFamily="34" charset="0"/>
              <a:ea typeface="Calibri" panose="020F0502020204030204" pitchFamily="34" charset="0"/>
              <a:cs typeface="Times New Roman" panose="02020603050405020304" pitchFamily="18" charset="0"/>
            </a:endParaRPr>
          </a:p>
          <a:p>
            <a:pPr marL="742950" lvl="1" indent="-285750" algn="just">
              <a:buFont typeface="Courier New" panose="02070309020205020404" pitchFamily="49" charset="0"/>
              <a:buChar char="o"/>
            </a:pPr>
            <a:r>
              <a:rPr lang="en-GB" sz="2400" dirty="0">
                <a:latin typeface="Calibri Light" panose="020F0302020204030204" pitchFamily="34" charset="0"/>
                <a:ea typeface="Calibri" panose="020F0502020204030204" pitchFamily="34" charset="0"/>
                <a:cs typeface="Times New Roman" panose="02020603050405020304" pitchFamily="18" charset="0"/>
              </a:rPr>
              <a:t>PE teacher(s) </a:t>
            </a:r>
            <a:endParaRPr lang="hu-HU" sz="2400" dirty="0">
              <a:latin typeface="Calibri Light" panose="020F0302020204030204" pitchFamily="34" charset="0"/>
              <a:ea typeface="Calibri" panose="020F0502020204030204" pitchFamily="34" charset="0"/>
              <a:cs typeface="Times New Roman" panose="02020603050405020304" pitchFamily="18" charset="0"/>
            </a:endParaRPr>
          </a:p>
          <a:p>
            <a:pPr marL="742950" lvl="1" indent="-285750" algn="just">
              <a:buFont typeface="Courier New" panose="02070309020205020404" pitchFamily="49" charset="0"/>
              <a:buChar char="o"/>
            </a:pPr>
            <a:r>
              <a:rPr lang="en-GB" sz="2400" dirty="0">
                <a:latin typeface="Calibri Light" panose="020F0302020204030204" pitchFamily="34" charset="0"/>
                <a:ea typeface="Calibri" panose="020F0502020204030204" pitchFamily="34" charset="0"/>
                <a:cs typeface="Times New Roman" panose="02020603050405020304" pitchFamily="18" charset="0"/>
              </a:rPr>
              <a:t>Principal    </a:t>
            </a:r>
            <a:endParaRPr lang="hu-HU" sz="2400" dirty="0">
              <a:latin typeface="Calibri Light" panose="020F0302020204030204" pitchFamily="34" charset="0"/>
              <a:ea typeface="Calibri" panose="020F0502020204030204" pitchFamily="34" charset="0"/>
              <a:cs typeface="Times New Roman" panose="02020603050405020304" pitchFamily="18" charset="0"/>
            </a:endParaRPr>
          </a:p>
          <a:p>
            <a:pPr marL="742950" lvl="1" indent="-285750" algn="just">
              <a:buFont typeface="Courier New" panose="02070309020205020404" pitchFamily="49" charset="0"/>
              <a:buChar char="o"/>
            </a:pPr>
            <a:r>
              <a:rPr lang="en-GB" sz="2400" dirty="0">
                <a:latin typeface="Calibri Light" panose="020F0302020204030204" pitchFamily="34" charset="0"/>
                <a:ea typeface="Calibri" panose="020F0502020204030204" pitchFamily="34" charset="0"/>
                <a:cs typeface="Times New Roman" panose="02020603050405020304" pitchFamily="18" charset="0"/>
              </a:rPr>
              <a:t>Experts who understand the functions of the school (</a:t>
            </a:r>
            <a:r>
              <a:rPr lang="en-US" sz="2400" dirty="0">
                <a:latin typeface="Calibri Light" panose="020F0302020204030204" pitchFamily="34" charset="0"/>
                <a:ea typeface="Calibri" panose="020F0502020204030204" pitchFamily="34" charset="0"/>
                <a:cs typeface="Times New Roman" panose="02020603050405020304" pitchFamily="18" charset="0"/>
              </a:rPr>
              <a:t>what kind of formal and non-formal constraints are tying the school, like regulations, rules, etc.)</a:t>
            </a:r>
            <a:endParaRPr lang="hu-HU" sz="2400" dirty="0">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n-GB" sz="2400" dirty="0">
                <a:latin typeface="Calibri Light" panose="020F0302020204030204" pitchFamily="34" charset="0"/>
                <a:ea typeface="Calibri" panose="020F0502020204030204" pitchFamily="34" charset="0"/>
                <a:cs typeface="Times New Roman" panose="02020603050405020304" pitchFamily="18" charset="0"/>
              </a:rPr>
              <a:t>Communication </a:t>
            </a:r>
            <a:endParaRPr lang="hu-HU" sz="2400" dirty="0">
              <a:latin typeface="Calibri Light" panose="020F0302020204030204" pitchFamily="34" charset="0"/>
              <a:ea typeface="Calibri" panose="020F0502020204030204" pitchFamily="34" charset="0"/>
              <a:cs typeface="Times New Roman" panose="02020603050405020304" pitchFamily="18" charset="0"/>
            </a:endParaRPr>
          </a:p>
          <a:p>
            <a:pPr marL="742950" lvl="1" indent="-285750" algn="just">
              <a:buFont typeface="Courier New" panose="02070309020205020404" pitchFamily="49" charset="0"/>
              <a:buChar char="o"/>
            </a:pPr>
            <a:r>
              <a:rPr lang="en-GB" sz="2400" dirty="0">
                <a:latin typeface="Calibri Light" panose="020F0302020204030204" pitchFamily="34" charset="0"/>
                <a:ea typeface="Calibri" panose="020F0502020204030204" pitchFamily="34" charset="0"/>
                <a:cs typeface="Times New Roman" panose="02020603050405020304" pitchFamily="18" charset="0"/>
              </a:rPr>
              <a:t>Connecting the teacher staff, parents, other stakeholders </a:t>
            </a:r>
            <a:endParaRPr lang="hu-HU" sz="2400" dirty="0">
              <a:latin typeface="Calibri Light" panose="020F0302020204030204" pitchFamily="34" charset="0"/>
              <a:ea typeface="Calibri" panose="020F0502020204030204" pitchFamily="34" charset="0"/>
              <a:cs typeface="Times New Roman" panose="02020603050405020304" pitchFamily="18" charset="0"/>
            </a:endParaRPr>
          </a:p>
          <a:p>
            <a:pPr marL="742950" lvl="1" indent="-285750" algn="just">
              <a:buFont typeface="Courier New" panose="02070309020205020404" pitchFamily="49" charset="0"/>
              <a:buChar char="o"/>
            </a:pPr>
            <a:r>
              <a:rPr lang="en-GB" sz="2400" dirty="0">
                <a:latin typeface="Calibri Light" panose="020F0302020204030204" pitchFamily="34" charset="0"/>
                <a:ea typeface="Calibri" panose="020F0502020204030204" pitchFamily="34" charset="0"/>
                <a:cs typeface="Times New Roman" panose="02020603050405020304" pitchFamily="18" charset="0"/>
              </a:rPr>
              <a:t>Helping to understand the importance and values of HEPAS among all participants</a:t>
            </a:r>
            <a:endParaRPr lang="hu-HU" sz="2400" dirty="0">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n-GB" sz="2400" dirty="0">
                <a:latin typeface="Calibri Light" panose="020F0302020204030204" pitchFamily="34" charset="0"/>
                <a:ea typeface="Calibri" panose="020F0502020204030204" pitchFamily="34" charset="0"/>
                <a:cs typeface="Times New Roman" panose="02020603050405020304" pitchFamily="18" charset="0"/>
              </a:rPr>
              <a:t>Partnerships</a:t>
            </a:r>
            <a:endParaRPr lang="hu-HU" sz="2400" dirty="0">
              <a:latin typeface="Calibri Light" panose="020F0302020204030204" pitchFamily="34" charset="0"/>
              <a:ea typeface="Calibri" panose="020F0502020204030204" pitchFamily="34" charset="0"/>
              <a:cs typeface="Times New Roman" panose="02020603050405020304" pitchFamily="18" charset="0"/>
            </a:endParaRPr>
          </a:p>
          <a:p>
            <a:pPr marL="742950" lvl="1" indent="-285750" algn="just">
              <a:buFont typeface="Courier New" panose="02070309020205020404" pitchFamily="49" charset="0"/>
              <a:buChar char="o"/>
            </a:pPr>
            <a:r>
              <a:rPr lang="en-GB" sz="2400" dirty="0">
                <a:latin typeface="Calibri Light" panose="020F0302020204030204" pitchFamily="34" charset="0"/>
                <a:ea typeface="Calibri" panose="020F0502020204030204" pitchFamily="34" charset="0"/>
                <a:cs typeface="Times New Roman" panose="02020603050405020304" pitchFamily="18" charset="0"/>
              </a:rPr>
              <a:t>Identifying local partnership possibilities who could be advantageous for the interventions (parents, municipality, sport clubs, etc.)</a:t>
            </a:r>
            <a:endParaRPr lang="hu-HU" sz="2400" dirty="0">
              <a:effectLst/>
              <a:latin typeface="Calibri Light" panose="020F0302020204030204" pitchFamily="34" charset="0"/>
              <a:ea typeface="Calibri" panose="020F0502020204030204" pitchFamily="34" charset="0"/>
              <a:cs typeface="Times New Roman" panose="02020603050405020304" pitchFamily="18" charset="0"/>
            </a:endParaRPr>
          </a:p>
        </p:txBody>
      </p:sp>
      <p:sp>
        <p:nvSpPr>
          <p:cNvPr id="12" name="Title 1">
            <a:extLst>
              <a:ext uri="{FF2B5EF4-FFF2-40B4-BE49-F238E27FC236}">
                <a16:creationId xmlns:a16="http://schemas.microsoft.com/office/drawing/2014/main" id="{102521B7-B5A6-4BEA-9786-F13F3A150CB4}"/>
              </a:ext>
            </a:extLst>
          </p:cNvPr>
          <p:cNvSpPr>
            <a:spLocks noGrp="1"/>
          </p:cNvSpPr>
          <p:nvPr>
            <p:ph type="title"/>
          </p:nvPr>
        </p:nvSpPr>
        <p:spPr>
          <a:xfrm>
            <a:off x="838200" y="365125"/>
            <a:ext cx="7984067" cy="1325563"/>
          </a:xfrm>
        </p:spPr>
        <p:txBody>
          <a:bodyPr/>
          <a:lstStyle/>
          <a:p>
            <a:r>
              <a:rPr lang="en-US" dirty="0"/>
              <a:t>Recommendations on starting a program</a:t>
            </a:r>
          </a:p>
        </p:txBody>
      </p:sp>
    </p:spTree>
    <p:extLst>
      <p:ext uri="{BB962C8B-B14F-4D97-AF65-F5344CB8AC3E}">
        <p14:creationId xmlns:p14="http://schemas.microsoft.com/office/powerpoint/2010/main" val="394319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2" name="Téglalap 1">
            <a:extLst>
              <a:ext uri="{FF2B5EF4-FFF2-40B4-BE49-F238E27FC236}">
                <a16:creationId xmlns:a16="http://schemas.microsoft.com/office/drawing/2014/main" id="{43136D9C-B595-554A-90F4-41E22F463882}"/>
              </a:ext>
            </a:extLst>
          </p:cNvPr>
          <p:cNvSpPr/>
          <p:nvPr/>
        </p:nvSpPr>
        <p:spPr>
          <a:xfrm>
            <a:off x="632390" y="1996056"/>
            <a:ext cx="10998436" cy="4524315"/>
          </a:xfrm>
          <a:prstGeom prst="rect">
            <a:avLst/>
          </a:prstGeom>
        </p:spPr>
        <p:txBody>
          <a:bodyPr wrap="square">
            <a:spAutoFit/>
          </a:bodyPr>
          <a:lstStyle/>
          <a:p>
            <a:r>
              <a:rPr lang="en-GB" sz="2400" b="1" i="1" dirty="0"/>
              <a:t>Start small, think forward</a:t>
            </a:r>
            <a:r>
              <a:rPr lang="en-GB" sz="2400" b="1" dirty="0"/>
              <a:t> </a:t>
            </a:r>
            <a:r>
              <a:rPr lang="en-GB" sz="2400" dirty="0"/>
              <a:t>– the easier the goal at first, the better the chance to reach it. A culture of physical activity and health in a school is not something that can be built in a day, but it needs to be built every day, in little steps. </a:t>
            </a:r>
            <a:endParaRPr lang="hu-HU" sz="2400" dirty="0"/>
          </a:p>
          <a:p>
            <a:r>
              <a:rPr lang="en-GB" sz="2400" dirty="0"/>
              <a:t> </a:t>
            </a:r>
            <a:endParaRPr lang="hu-HU" sz="2400" dirty="0"/>
          </a:p>
          <a:p>
            <a:r>
              <a:rPr lang="en-GB" sz="2400" b="1" i="1" dirty="0"/>
              <a:t>Everybody is importan</a:t>
            </a:r>
            <a:r>
              <a:rPr lang="en-GB" sz="2400" i="1" dirty="0"/>
              <a:t>t</a:t>
            </a:r>
            <a:r>
              <a:rPr lang="en-GB" sz="2400" dirty="0"/>
              <a:t> – from students to teachers, custodial to principal, everybody is part of the school community, and therefore everybody is responsible and contributing in a way to the “PA climate” of the school. Those who know their roles, goals, importance and responsibilities within the system, are more likely to contribute positively to the “PA climate”.  </a:t>
            </a:r>
            <a:endParaRPr lang="hu-HU" sz="2400" dirty="0"/>
          </a:p>
          <a:p>
            <a:r>
              <a:rPr lang="en-GB" sz="2400" dirty="0"/>
              <a:t> </a:t>
            </a:r>
            <a:endParaRPr lang="hu-HU" sz="2400" dirty="0"/>
          </a:p>
          <a:p>
            <a:r>
              <a:rPr lang="en-GB" sz="2400" b="1" i="1" dirty="0"/>
              <a:t>Every action counts</a:t>
            </a:r>
            <a:r>
              <a:rPr lang="en-GB" sz="2400" b="1" dirty="0"/>
              <a:t> </a:t>
            </a:r>
            <a:r>
              <a:rPr lang="en-GB" sz="2400" dirty="0"/>
              <a:t>that was taken toward a more physically active school community, toward a Healthy and Physically Active School. </a:t>
            </a:r>
            <a:endParaRPr lang="hu-HU" sz="2400" dirty="0"/>
          </a:p>
        </p:txBody>
      </p:sp>
      <p:sp>
        <p:nvSpPr>
          <p:cNvPr id="19" name="Title 1">
            <a:extLst>
              <a:ext uri="{FF2B5EF4-FFF2-40B4-BE49-F238E27FC236}">
                <a16:creationId xmlns:a16="http://schemas.microsoft.com/office/drawing/2014/main" id="{846DF4F9-EF69-453E-9990-2E741CB16AFB}"/>
              </a:ext>
            </a:extLst>
          </p:cNvPr>
          <p:cNvSpPr>
            <a:spLocks noGrp="1"/>
          </p:cNvSpPr>
          <p:nvPr>
            <p:ph type="title"/>
          </p:nvPr>
        </p:nvSpPr>
        <p:spPr>
          <a:xfrm>
            <a:off x="838200" y="365125"/>
            <a:ext cx="7984067" cy="1325563"/>
          </a:xfrm>
        </p:spPr>
        <p:txBody>
          <a:bodyPr/>
          <a:lstStyle/>
          <a:p>
            <a:r>
              <a:rPr lang="en-US" dirty="0"/>
              <a:t>Thoughts to consider</a:t>
            </a:r>
          </a:p>
        </p:txBody>
      </p:sp>
    </p:spTree>
    <p:extLst>
      <p:ext uri="{BB962C8B-B14F-4D97-AF65-F5344CB8AC3E}">
        <p14:creationId xmlns:p14="http://schemas.microsoft.com/office/powerpoint/2010/main" val="496187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84067" cy="1325563"/>
          </a:xfrm>
        </p:spPr>
        <p:txBody>
          <a:bodyPr/>
          <a:lstStyle/>
          <a:p>
            <a:r>
              <a:rPr lang="en-US" dirty="0"/>
              <a:t>The structure and role of the Guidelines</a:t>
            </a:r>
          </a:p>
        </p:txBody>
      </p:sp>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12" name="Szövegdoboz 11">
            <a:extLst>
              <a:ext uri="{FF2B5EF4-FFF2-40B4-BE49-F238E27FC236}">
                <a16:creationId xmlns:a16="http://schemas.microsoft.com/office/drawing/2014/main" id="{C2C593EA-6561-E443-85C8-56929E72BB56}"/>
              </a:ext>
            </a:extLst>
          </p:cNvPr>
          <p:cNvSpPr txBox="1"/>
          <p:nvPr/>
        </p:nvSpPr>
        <p:spPr>
          <a:xfrm>
            <a:off x="726113" y="1853129"/>
            <a:ext cx="9404426" cy="3046988"/>
          </a:xfrm>
          <a:prstGeom prst="rect">
            <a:avLst/>
          </a:prstGeom>
          <a:noFill/>
        </p:spPr>
        <p:txBody>
          <a:bodyPr wrap="square" rtlCol="0">
            <a:spAutoFit/>
          </a:bodyPr>
          <a:lstStyle/>
          <a:p>
            <a:r>
              <a:rPr lang="en-US" sz="2400" dirty="0"/>
              <a:t>The Guidelines contains the most important information a school needs to know about HEPAS, and about being a Healthy and Active School. </a:t>
            </a:r>
          </a:p>
          <a:p>
            <a:endParaRPr lang="en-US" sz="2400" dirty="0"/>
          </a:p>
          <a:p>
            <a:r>
              <a:rPr lang="en-US" sz="2400" dirty="0"/>
              <a:t>It also provides a structure which could be the basis of the schools’ work and the support from the multiplier organization.</a:t>
            </a:r>
          </a:p>
          <a:p>
            <a:endParaRPr lang="en-US" sz="2400" dirty="0"/>
          </a:p>
          <a:p>
            <a:r>
              <a:rPr lang="en-US" sz="2400" dirty="0"/>
              <a:t>Therefore, it provides a theoretic overview as well as a practical standpoint.</a:t>
            </a:r>
          </a:p>
        </p:txBody>
      </p:sp>
    </p:spTree>
    <p:extLst>
      <p:ext uri="{BB962C8B-B14F-4D97-AF65-F5344CB8AC3E}">
        <p14:creationId xmlns:p14="http://schemas.microsoft.com/office/powerpoint/2010/main" val="876942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84067" cy="1325563"/>
          </a:xfrm>
        </p:spPr>
        <p:txBody>
          <a:bodyPr/>
          <a:lstStyle/>
          <a:p>
            <a:r>
              <a:rPr lang="en-US" dirty="0"/>
              <a:t>Table of contents</a:t>
            </a:r>
          </a:p>
        </p:txBody>
      </p:sp>
      <p:sp>
        <p:nvSpPr>
          <p:cNvPr id="11" name="Content Placeholder 10"/>
          <p:cNvSpPr>
            <a:spLocks noGrp="1"/>
          </p:cNvSpPr>
          <p:nvPr>
            <p:ph idx="1"/>
          </p:nvPr>
        </p:nvSpPr>
        <p:spPr/>
        <p:txBody>
          <a:bodyPr/>
          <a:lstStyle/>
          <a:p>
            <a:pPr marL="0" indent="0">
              <a:buNone/>
            </a:pPr>
            <a:r>
              <a:rPr lang="en-GB" sz="2000" dirty="0"/>
              <a:t>1. The Healthy and Active School Model</a:t>
            </a:r>
            <a:endParaRPr lang="hu-HU" sz="2000" dirty="0"/>
          </a:p>
          <a:p>
            <a:pPr marL="0" indent="0">
              <a:buNone/>
            </a:pPr>
            <a:r>
              <a:rPr lang="en-GB" sz="2000" dirty="0"/>
              <a:t>2. The five dimensions</a:t>
            </a:r>
            <a:endParaRPr lang="hu-HU" sz="2000" dirty="0"/>
          </a:p>
          <a:p>
            <a:pPr lvl="1"/>
            <a:r>
              <a:rPr lang="en-GB" sz="2000" dirty="0"/>
              <a:t>Definition and categories</a:t>
            </a:r>
            <a:endParaRPr lang="hu-HU" sz="2000" dirty="0"/>
          </a:p>
          <a:p>
            <a:pPr lvl="1"/>
            <a:r>
              <a:rPr lang="en-US" sz="2000" dirty="0"/>
              <a:t>Summary from the Literature review</a:t>
            </a:r>
          </a:p>
          <a:p>
            <a:pPr lvl="1"/>
            <a:r>
              <a:rPr lang="en-GB" sz="2000" dirty="0"/>
              <a:t>Recommendations</a:t>
            </a:r>
            <a:endParaRPr lang="hu-HU" sz="2000" dirty="0"/>
          </a:p>
          <a:p>
            <a:pPr lvl="1"/>
            <a:r>
              <a:rPr lang="en-GB" sz="2000" dirty="0"/>
              <a:t>Good examples</a:t>
            </a:r>
            <a:endParaRPr lang="hu-HU" sz="2000" dirty="0"/>
          </a:p>
          <a:p>
            <a:pPr marL="0" indent="0">
              <a:buNone/>
            </a:pPr>
            <a:r>
              <a:rPr lang="en-GB" sz="2000" dirty="0"/>
              <a:t>3. The process of becoming a Healthy and Active School</a:t>
            </a:r>
            <a:endParaRPr lang="hu-HU" sz="2000" dirty="0"/>
          </a:p>
          <a:p>
            <a:pPr lvl="1"/>
            <a:r>
              <a:rPr lang="en-GB" sz="2000" dirty="0"/>
              <a:t>The process in general</a:t>
            </a:r>
            <a:endParaRPr lang="hu-HU" sz="2000" dirty="0"/>
          </a:p>
          <a:p>
            <a:pPr lvl="1"/>
            <a:r>
              <a:rPr lang="en-GB" sz="2000" dirty="0"/>
              <a:t>“Intervention Spiral”</a:t>
            </a:r>
            <a:endParaRPr lang="hu-HU" sz="2000" dirty="0"/>
          </a:p>
          <a:p>
            <a:pPr marL="0" indent="0">
              <a:buNone/>
            </a:pPr>
            <a:r>
              <a:rPr lang="en-GB" sz="2000" dirty="0"/>
              <a:t>4. Recommendations on starting a program</a:t>
            </a:r>
            <a:endParaRPr lang="hu-HU" sz="2000" dirty="0"/>
          </a:p>
          <a:p>
            <a:pPr lvl="1"/>
            <a:r>
              <a:rPr lang="en-GB" sz="2000" dirty="0"/>
              <a:t>First steps</a:t>
            </a:r>
            <a:endParaRPr lang="hu-HU" sz="2000" dirty="0"/>
          </a:p>
          <a:p>
            <a:pPr lvl="1"/>
            <a:r>
              <a:rPr lang="en-GB" sz="2000" dirty="0"/>
              <a:t>Things to consider before intervention</a:t>
            </a:r>
            <a:endParaRPr lang="hu-HU" sz="2000" dirty="0"/>
          </a:p>
          <a:p>
            <a:endParaRPr lang="en-US" dirty="0"/>
          </a:p>
        </p:txBody>
      </p:sp>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Tree>
    <p:extLst>
      <p:ext uri="{BB962C8B-B14F-4D97-AF65-F5344CB8AC3E}">
        <p14:creationId xmlns:p14="http://schemas.microsoft.com/office/powerpoint/2010/main" val="135518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CFF01E62-CAF6-499B-93A1-5F274BADD09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pic>
        <p:nvPicPr>
          <p:cNvPr id="15" name="Kép 14">
            <a:extLst>
              <a:ext uri="{FF2B5EF4-FFF2-40B4-BE49-F238E27FC236}">
                <a16:creationId xmlns:a16="http://schemas.microsoft.com/office/drawing/2014/main" id="{1BDECAFD-2BC7-F646-9518-B021F7607938}"/>
              </a:ext>
            </a:extLst>
          </p:cNvPr>
          <p:cNvPicPr/>
          <p:nvPr/>
        </p:nvPicPr>
        <p:blipFill rotWithShape="1">
          <a:blip r:embed="rId3"/>
          <a:srcRect t="10891"/>
          <a:stretch/>
        </p:blipFill>
        <p:spPr>
          <a:xfrm>
            <a:off x="3500438" y="1645658"/>
            <a:ext cx="5133816" cy="5212342"/>
          </a:xfrm>
          <a:prstGeom prst="rect">
            <a:avLst/>
          </a:prstGeom>
          <a:ln>
            <a:solidFill>
              <a:schemeClr val="tx1"/>
            </a:solidFill>
          </a:ln>
        </p:spPr>
      </p:pic>
      <p:sp>
        <p:nvSpPr>
          <p:cNvPr id="19" name="Title 4">
            <a:extLst>
              <a:ext uri="{FF2B5EF4-FFF2-40B4-BE49-F238E27FC236}">
                <a16:creationId xmlns:a16="http://schemas.microsoft.com/office/drawing/2014/main" id="{A2F00248-A8E4-4899-B092-D639413B25E0}"/>
              </a:ext>
            </a:extLst>
          </p:cNvPr>
          <p:cNvSpPr txBox="1">
            <a:spLocks/>
          </p:cNvSpPr>
          <p:nvPr/>
        </p:nvSpPr>
        <p:spPr>
          <a:xfrm>
            <a:off x="838200" y="365125"/>
            <a:ext cx="801250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The HEPAS Model</a:t>
            </a:r>
          </a:p>
        </p:txBody>
      </p:sp>
    </p:spTree>
    <p:extLst>
      <p:ext uri="{BB962C8B-B14F-4D97-AF65-F5344CB8AC3E}">
        <p14:creationId xmlns:p14="http://schemas.microsoft.com/office/powerpoint/2010/main" val="1872678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CFF01E62-CAF6-499B-93A1-5F274BADD09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2" name="Téglalap 1">
            <a:extLst>
              <a:ext uri="{FF2B5EF4-FFF2-40B4-BE49-F238E27FC236}">
                <a16:creationId xmlns:a16="http://schemas.microsoft.com/office/drawing/2014/main" id="{6D76EE83-058B-9145-8309-AE1459FF4EC3}"/>
              </a:ext>
            </a:extLst>
          </p:cNvPr>
          <p:cNvSpPr/>
          <p:nvPr/>
        </p:nvSpPr>
        <p:spPr>
          <a:xfrm>
            <a:off x="371448" y="1972206"/>
            <a:ext cx="6096000" cy="3046988"/>
          </a:xfrm>
          <a:prstGeom prst="rect">
            <a:avLst/>
          </a:prstGeom>
        </p:spPr>
        <p:txBody>
          <a:bodyPr>
            <a:spAutoFit/>
          </a:bodyPr>
          <a:lstStyle/>
          <a:p>
            <a:pPr lvl="1"/>
            <a:r>
              <a:rPr lang="en-GB" sz="2400" dirty="0"/>
              <a:t>Definition and categories</a:t>
            </a:r>
          </a:p>
          <a:p>
            <a:pPr lvl="1"/>
            <a:endParaRPr lang="hu-HU" sz="2400" dirty="0"/>
          </a:p>
          <a:p>
            <a:pPr lvl="1"/>
            <a:r>
              <a:rPr lang="en-US" sz="2400" dirty="0"/>
              <a:t>Summary from the Literature review</a:t>
            </a:r>
          </a:p>
          <a:p>
            <a:pPr lvl="1"/>
            <a:endParaRPr lang="hu-HU" sz="2400" dirty="0"/>
          </a:p>
          <a:p>
            <a:pPr lvl="1"/>
            <a:r>
              <a:rPr lang="en-GB" sz="2400" dirty="0"/>
              <a:t>Recommendations</a:t>
            </a:r>
          </a:p>
          <a:p>
            <a:pPr lvl="1"/>
            <a:endParaRPr lang="hu-HU" sz="2400" dirty="0"/>
          </a:p>
          <a:p>
            <a:pPr lvl="1"/>
            <a:r>
              <a:rPr lang="en-GB" sz="2400" dirty="0"/>
              <a:t>Good examples</a:t>
            </a:r>
          </a:p>
          <a:p>
            <a:pPr lvl="1"/>
            <a:r>
              <a:rPr lang="en-GB" dirty="0"/>
              <a:t>(last presentation)</a:t>
            </a:r>
            <a:endParaRPr lang="hu-HU" sz="2400" dirty="0"/>
          </a:p>
        </p:txBody>
      </p:sp>
      <p:sp>
        <p:nvSpPr>
          <p:cNvPr id="15" name="Title 4">
            <a:extLst>
              <a:ext uri="{FF2B5EF4-FFF2-40B4-BE49-F238E27FC236}">
                <a16:creationId xmlns:a16="http://schemas.microsoft.com/office/drawing/2014/main" id="{B6D04401-5CA0-EE48-AD9C-3762C2D6DC6C}"/>
              </a:ext>
            </a:extLst>
          </p:cNvPr>
          <p:cNvSpPr>
            <a:spLocks noGrp="1"/>
          </p:cNvSpPr>
          <p:nvPr>
            <p:ph type="title"/>
          </p:nvPr>
        </p:nvSpPr>
        <p:spPr>
          <a:xfrm>
            <a:off x="838200" y="365125"/>
            <a:ext cx="8012502" cy="1325563"/>
          </a:xfrm>
        </p:spPr>
        <p:txBody>
          <a:bodyPr/>
          <a:lstStyle/>
          <a:p>
            <a:r>
              <a:rPr lang="en-US" dirty="0"/>
              <a:t>The dimensions</a:t>
            </a:r>
          </a:p>
        </p:txBody>
      </p:sp>
      <p:pic>
        <p:nvPicPr>
          <p:cNvPr id="3" name="Kép 2">
            <a:extLst>
              <a:ext uri="{FF2B5EF4-FFF2-40B4-BE49-F238E27FC236}">
                <a16:creationId xmlns:a16="http://schemas.microsoft.com/office/drawing/2014/main" id="{A9DACC0A-CAF6-F743-9CD8-CC6239052103}"/>
              </a:ext>
            </a:extLst>
          </p:cNvPr>
          <p:cNvPicPr>
            <a:picLocks noChangeAspect="1"/>
          </p:cNvPicPr>
          <p:nvPr/>
        </p:nvPicPr>
        <p:blipFill>
          <a:blip r:embed="rId3"/>
          <a:stretch>
            <a:fillRect/>
          </a:stretch>
        </p:blipFill>
        <p:spPr>
          <a:xfrm>
            <a:off x="4517895" y="1305045"/>
            <a:ext cx="7464142" cy="1083865"/>
          </a:xfrm>
          <a:prstGeom prst="rect">
            <a:avLst/>
          </a:prstGeom>
        </p:spPr>
      </p:pic>
      <p:pic>
        <p:nvPicPr>
          <p:cNvPr id="4" name="Kép 3">
            <a:extLst>
              <a:ext uri="{FF2B5EF4-FFF2-40B4-BE49-F238E27FC236}">
                <a16:creationId xmlns:a16="http://schemas.microsoft.com/office/drawing/2014/main" id="{5E444D51-CF1F-7F48-B1A3-EA8B84B6534D}"/>
              </a:ext>
            </a:extLst>
          </p:cNvPr>
          <p:cNvPicPr>
            <a:picLocks noChangeAspect="1"/>
          </p:cNvPicPr>
          <p:nvPr/>
        </p:nvPicPr>
        <p:blipFill>
          <a:blip r:embed="rId4"/>
          <a:stretch>
            <a:fillRect/>
          </a:stretch>
        </p:blipFill>
        <p:spPr>
          <a:xfrm>
            <a:off x="6096000" y="2514138"/>
            <a:ext cx="5503929" cy="1520053"/>
          </a:xfrm>
          <a:prstGeom prst="rect">
            <a:avLst/>
          </a:prstGeom>
        </p:spPr>
      </p:pic>
      <p:pic>
        <p:nvPicPr>
          <p:cNvPr id="5" name="Kép 4">
            <a:extLst>
              <a:ext uri="{FF2B5EF4-FFF2-40B4-BE49-F238E27FC236}">
                <a16:creationId xmlns:a16="http://schemas.microsoft.com/office/drawing/2014/main" id="{96D72C91-0974-7045-9874-01BE7185C3BF}"/>
              </a:ext>
            </a:extLst>
          </p:cNvPr>
          <p:cNvPicPr>
            <a:picLocks noChangeAspect="1"/>
          </p:cNvPicPr>
          <p:nvPr/>
        </p:nvPicPr>
        <p:blipFill>
          <a:blip r:embed="rId5"/>
          <a:stretch>
            <a:fillRect/>
          </a:stretch>
        </p:blipFill>
        <p:spPr>
          <a:xfrm>
            <a:off x="5015632" y="4324940"/>
            <a:ext cx="5820938" cy="1610826"/>
          </a:xfrm>
          <a:prstGeom prst="rect">
            <a:avLst/>
          </a:prstGeom>
        </p:spPr>
      </p:pic>
    </p:spTree>
    <p:extLst>
      <p:ext uri="{BB962C8B-B14F-4D97-AF65-F5344CB8AC3E}">
        <p14:creationId xmlns:p14="http://schemas.microsoft.com/office/powerpoint/2010/main" val="81838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CFF01E62-CAF6-499B-93A1-5F274BADD09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20" name="Title 4">
            <a:extLst>
              <a:ext uri="{FF2B5EF4-FFF2-40B4-BE49-F238E27FC236}">
                <a16:creationId xmlns:a16="http://schemas.microsoft.com/office/drawing/2014/main" id="{22665453-C012-674F-9BBC-01FF55BDA97B}"/>
              </a:ext>
            </a:extLst>
          </p:cNvPr>
          <p:cNvSpPr txBox="1">
            <a:spLocks/>
          </p:cNvSpPr>
          <p:nvPr/>
        </p:nvSpPr>
        <p:spPr>
          <a:xfrm>
            <a:off x="8850702" y="6304872"/>
            <a:ext cx="3388156" cy="61722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i="1" dirty="0"/>
              <a:t>(Scheuer &amp; Bailey, 2020) </a:t>
            </a:r>
            <a:endParaRPr lang="en-US" sz="3200" i="1" dirty="0"/>
          </a:p>
        </p:txBody>
      </p:sp>
      <p:pic>
        <p:nvPicPr>
          <p:cNvPr id="15" name="Picture 14">
            <a:extLst>
              <a:ext uri="{FF2B5EF4-FFF2-40B4-BE49-F238E27FC236}">
                <a16:creationId xmlns:a16="http://schemas.microsoft.com/office/drawing/2014/main" id="{7A0FA197-76F9-4226-B454-3B183E0AEEC0}"/>
              </a:ext>
            </a:extLst>
          </p:cNvPr>
          <p:cNvPicPr>
            <a:picLocks noChangeAspect="1"/>
          </p:cNvPicPr>
          <p:nvPr/>
        </p:nvPicPr>
        <p:blipFill rotWithShape="1">
          <a:blip r:embed="rId3"/>
          <a:srcRect t="34455" b="27921"/>
          <a:stretch/>
        </p:blipFill>
        <p:spPr>
          <a:xfrm>
            <a:off x="1090940" y="831924"/>
            <a:ext cx="8371856" cy="5599658"/>
          </a:xfrm>
          <a:prstGeom prst="rect">
            <a:avLst/>
          </a:prstGeom>
        </p:spPr>
      </p:pic>
      <p:sp>
        <p:nvSpPr>
          <p:cNvPr id="18" name="Title 4">
            <a:extLst>
              <a:ext uri="{FF2B5EF4-FFF2-40B4-BE49-F238E27FC236}">
                <a16:creationId xmlns:a16="http://schemas.microsoft.com/office/drawing/2014/main" id="{13B2F7A3-4E34-4094-9FFC-C659FF737AB3}"/>
              </a:ext>
            </a:extLst>
          </p:cNvPr>
          <p:cNvSpPr>
            <a:spLocks noGrp="1"/>
          </p:cNvSpPr>
          <p:nvPr>
            <p:ph type="title"/>
          </p:nvPr>
        </p:nvSpPr>
        <p:spPr>
          <a:xfrm>
            <a:off x="838200" y="365125"/>
            <a:ext cx="8012502" cy="1325563"/>
          </a:xfrm>
        </p:spPr>
        <p:txBody>
          <a:bodyPr/>
          <a:lstStyle/>
          <a:p>
            <a:r>
              <a:rPr lang="en-US" dirty="0"/>
              <a:t>A model of PA opportunities at school</a:t>
            </a:r>
          </a:p>
        </p:txBody>
      </p:sp>
    </p:spTree>
    <p:extLst>
      <p:ext uri="{BB962C8B-B14F-4D97-AF65-F5344CB8AC3E}">
        <p14:creationId xmlns:p14="http://schemas.microsoft.com/office/powerpoint/2010/main" val="3123859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51305"/>
            <a:ext cx="9144000" cy="2387600"/>
          </a:xfrm>
        </p:spPr>
        <p:txBody>
          <a:bodyPr>
            <a:normAutofit fontScale="90000"/>
          </a:bodyPr>
          <a:lstStyle/>
          <a:p>
            <a:r>
              <a:rPr lang="en-GB" dirty="0"/>
              <a:t>Becoming a HEPAS school: Process, recommendations and sustainability </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43011" y="6101338"/>
            <a:ext cx="2648988" cy="756661"/>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0714" y="5938983"/>
            <a:ext cx="983102" cy="880347"/>
          </a:xfrm>
          <a:prstGeom prst="rect">
            <a:avLst/>
          </a:prstGeom>
        </p:spPr>
      </p:pic>
      <p:pic>
        <p:nvPicPr>
          <p:cNvPr id="9" name="officeArt object"/>
          <p:cNvPicPr/>
          <p:nvPr/>
        </p:nvPicPr>
        <p:blipFill>
          <a:blip r:embed="rId4"/>
          <a:stretch>
            <a:fillRect/>
          </a:stretch>
        </p:blipFill>
        <p:spPr>
          <a:xfrm>
            <a:off x="6276661" y="6259962"/>
            <a:ext cx="1368152" cy="480060"/>
          </a:xfrm>
          <a:prstGeom prst="rect">
            <a:avLst/>
          </a:prstGeom>
          <a:ln w="12700" cap="flat">
            <a:noFill/>
            <a:miter lim="400000"/>
          </a:ln>
          <a:effectLst/>
        </p:spPr>
      </p:pic>
      <p:pic>
        <p:nvPicPr>
          <p:cNvPr id="10" name="Kép 3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60342" y="6273748"/>
            <a:ext cx="1485169" cy="466274"/>
          </a:xfrm>
          <a:prstGeom prst="rect">
            <a:avLst/>
          </a:prstGeom>
          <a:noFill/>
          <a:extLst>
            <a:ext uri="{909E8E84-426E-40DD-AFC4-6F175D3DCCD1}">
              <a14:hiddenFill xmlns:a14="http://schemas.microsoft.com/office/drawing/2010/main">
                <a:solidFill>
                  <a:srgbClr val="FFFFFF"/>
                </a:solidFill>
              </a14:hiddenFill>
            </a:ext>
          </a:extLst>
        </p:spPr>
      </p:pic>
      <p:pic>
        <p:nvPicPr>
          <p:cNvPr id="11" name="Kép 3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99600" y="6157115"/>
            <a:ext cx="967846" cy="582907"/>
          </a:xfrm>
          <a:prstGeom prst="rect">
            <a:avLst/>
          </a:prstGeom>
          <a:noFill/>
          <a:extLst>
            <a:ext uri="{909E8E84-426E-40DD-AFC4-6F175D3DCCD1}">
              <a14:hiddenFill xmlns:a14="http://schemas.microsoft.com/office/drawing/2010/main">
                <a:solidFill>
                  <a:srgbClr val="FFFFFF"/>
                </a:solidFill>
              </a14:hiddenFill>
            </a:ext>
          </a:extLst>
        </p:spPr>
      </p:pic>
      <p:pic>
        <p:nvPicPr>
          <p:cNvPr id="12" name="Shape 176"/>
          <p:cNvPicPr preferRelativeResize="0"/>
          <p:nvPr/>
        </p:nvPicPr>
        <p:blipFill rotWithShape="1">
          <a:blip r:embed="rId7">
            <a:alphaModFix/>
          </a:blip>
          <a:srcRect t="60444"/>
          <a:stretch/>
        </p:blipFill>
        <p:spPr>
          <a:xfrm>
            <a:off x="4859603" y="6162626"/>
            <a:ext cx="1151110" cy="557072"/>
          </a:xfrm>
          <a:prstGeom prst="rect">
            <a:avLst/>
          </a:prstGeom>
          <a:noFill/>
          <a:ln>
            <a:noFill/>
          </a:ln>
        </p:spPr>
      </p:pic>
      <p:pic>
        <p:nvPicPr>
          <p:cNvPr id="14" name="Picture 13">
            <a:extLst>
              <a:ext uri="{FF2B5EF4-FFF2-40B4-BE49-F238E27FC236}">
                <a16:creationId xmlns:a16="http://schemas.microsoft.com/office/drawing/2014/main" id="{74300CA5-9D42-47DA-8279-C00CE0A85F4A}"/>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15" name="Rectangle 14">
            <a:extLst>
              <a:ext uri="{FF2B5EF4-FFF2-40B4-BE49-F238E27FC236}">
                <a16:creationId xmlns:a16="http://schemas.microsoft.com/office/drawing/2014/main" id="{1AD53702-C13E-4DE7-9F42-ACA3065CB296}"/>
              </a:ext>
            </a:extLst>
          </p:cNvPr>
          <p:cNvSpPr/>
          <p:nvPr/>
        </p:nvSpPr>
        <p:spPr>
          <a:xfrm>
            <a:off x="0" y="6120573"/>
            <a:ext cx="1750429" cy="7374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Your logo</a:t>
            </a:r>
          </a:p>
        </p:txBody>
      </p:sp>
    </p:spTree>
    <p:extLst>
      <p:ext uri="{BB962C8B-B14F-4D97-AF65-F5344CB8AC3E}">
        <p14:creationId xmlns:p14="http://schemas.microsoft.com/office/powerpoint/2010/main" val="4162618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84067" cy="1325563"/>
          </a:xfrm>
        </p:spPr>
        <p:txBody>
          <a:bodyPr/>
          <a:lstStyle/>
          <a:p>
            <a:r>
              <a:rPr lang="en-US" dirty="0"/>
              <a:t>The “Intervention spiral”</a:t>
            </a:r>
          </a:p>
        </p:txBody>
      </p:sp>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pic>
        <p:nvPicPr>
          <p:cNvPr id="18" name="Picture 7">
            <a:extLst>
              <a:ext uri="{FF2B5EF4-FFF2-40B4-BE49-F238E27FC236}">
                <a16:creationId xmlns:a16="http://schemas.microsoft.com/office/drawing/2014/main" id="{B6307EC7-FAA6-A047-AF86-34766B3CDA9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54625" y="1758674"/>
            <a:ext cx="5353372" cy="3719179"/>
          </a:xfrm>
          <a:prstGeom prst="rect">
            <a:avLst/>
          </a:prstGeom>
          <a:noFill/>
          <a:ln>
            <a:noFill/>
          </a:ln>
        </p:spPr>
      </p:pic>
      <p:sp>
        <p:nvSpPr>
          <p:cNvPr id="3" name="Téglalap 2">
            <a:extLst>
              <a:ext uri="{FF2B5EF4-FFF2-40B4-BE49-F238E27FC236}">
                <a16:creationId xmlns:a16="http://schemas.microsoft.com/office/drawing/2014/main" id="{746A88FF-E97F-714F-A473-7E6FE523E7DA}"/>
              </a:ext>
            </a:extLst>
          </p:cNvPr>
          <p:cNvSpPr/>
          <p:nvPr/>
        </p:nvSpPr>
        <p:spPr>
          <a:xfrm>
            <a:off x="284003" y="2213154"/>
            <a:ext cx="6096000" cy="3046988"/>
          </a:xfrm>
          <a:prstGeom prst="rect">
            <a:avLst/>
          </a:prstGeom>
        </p:spPr>
        <p:txBody>
          <a:bodyPr>
            <a:spAutoFit/>
          </a:bodyPr>
          <a:lstStyle/>
          <a:p>
            <a:pPr algn="just"/>
            <a:r>
              <a:rPr lang="en-GB" sz="2400" dirty="0">
                <a:latin typeface="Calibri" panose="020F0502020204030204" pitchFamily="34" charset="0"/>
                <a:ea typeface="Calibri" panose="020F0502020204030204" pitchFamily="34" charset="0"/>
                <a:cs typeface="Calibri" panose="020F0502020204030204" pitchFamily="34" charset="0"/>
              </a:rPr>
              <a:t>The growth of the extent and depth of the spiral shows the nature of properly implemented PA programs in schools, when during the activities, lessons, active breaks and recesses, etc. more and more students and teachers get involved, more and more experience and knowledge will gather, which will support the evolution of the intervention.</a:t>
            </a:r>
            <a:endParaRPr lang="hu-HU"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79784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84067" cy="1325563"/>
          </a:xfrm>
        </p:spPr>
        <p:txBody>
          <a:bodyPr/>
          <a:lstStyle/>
          <a:p>
            <a:r>
              <a:rPr lang="en-US" dirty="0"/>
              <a:t>The phases of intervention</a:t>
            </a:r>
          </a:p>
        </p:txBody>
      </p:sp>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3" name="Téglalap 2">
            <a:extLst>
              <a:ext uri="{FF2B5EF4-FFF2-40B4-BE49-F238E27FC236}">
                <a16:creationId xmlns:a16="http://schemas.microsoft.com/office/drawing/2014/main" id="{839A9602-E865-594D-9354-86B44DCE9572}"/>
              </a:ext>
            </a:extLst>
          </p:cNvPr>
          <p:cNvSpPr/>
          <p:nvPr/>
        </p:nvSpPr>
        <p:spPr>
          <a:xfrm>
            <a:off x="426371" y="1398218"/>
            <a:ext cx="5165831" cy="5262979"/>
          </a:xfrm>
          <a:prstGeom prst="rect">
            <a:avLst/>
          </a:prstGeom>
        </p:spPr>
        <p:txBody>
          <a:bodyPr wrap="square">
            <a:spAutoFit/>
          </a:bodyPr>
          <a:lstStyle/>
          <a:p>
            <a:pPr algn="just"/>
            <a:r>
              <a:rPr lang="en-GB" sz="2400" b="1" dirty="0"/>
              <a:t>Assess</a:t>
            </a:r>
            <a:r>
              <a:rPr lang="en-GB" sz="2400" dirty="0">
                <a:latin typeface="Calibri Light" panose="020F0302020204030204" pitchFamily="34" charset="0"/>
                <a:ea typeface="Calibri" panose="020F0502020204030204" pitchFamily="34" charset="0"/>
                <a:cs typeface="Times New Roman" panose="02020603050405020304" pitchFamily="18" charset="0"/>
              </a:rPr>
              <a:t> – </a:t>
            </a:r>
            <a:r>
              <a:rPr lang="en-GB" sz="2400" dirty="0"/>
              <a:t>Structurally recognizing the current situation of the school’s attitude and providing health and physical activity is an essential step</a:t>
            </a:r>
          </a:p>
          <a:p>
            <a:pPr algn="just"/>
            <a:endParaRPr lang="en-GB" sz="2400" dirty="0"/>
          </a:p>
          <a:p>
            <a:pPr algn="just"/>
            <a:r>
              <a:rPr lang="en-GB" sz="2400" dirty="0"/>
              <a:t>It gives the fundamentum from where the development and the changes will start. </a:t>
            </a:r>
          </a:p>
          <a:p>
            <a:pPr algn="just"/>
            <a:endParaRPr lang="en-GB" sz="2400" dirty="0"/>
          </a:p>
          <a:p>
            <a:pPr algn="just"/>
            <a:r>
              <a:rPr lang="en-GB" sz="2400" dirty="0"/>
              <a:t>It also gives a better understanding for those who will be involved in the implementation, by getting to know the HEPAS framework, the content of certain dimensions, etc.</a:t>
            </a:r>
            <a:endParaRPr lang="hu-HU" sz="2400" dirty="0"/>
          </a:p>
        </p:txBody>
      </p:sp>
      <p:sp>
        <p:nvSpPr>
          <p:cNvPr id="4" name="Téglalap 3">
            <a:extLst>
              <a:ext uri="{FF2B5EF4-FFF2-40B4-BE49-F238E27FC236}">
                <a16:creationId xmlns:a16="http://schemas.microsoft.com/office/drawing/2014/main" id="{2D4A37CC-AA23-704D-87FA-A465083612A6}"/>
              </a:ext>
            </a:extLst>
          </p:cNvPr>
          <p:cNvSpPr/>
          <p:nvPr/>
        </p:nvSpPr>
        <p:spPr>
          <a:xfrm>
            <a:off x="6095999" y="1636121"/>
            <a:ext cx="5543373" cy="4524315"/>
          </a:xfrm>
          <a:prstGeom prst="rect">
            <a:avLst/>
          </a:prstGeom>
        </p:spPr>
        <p:txBody>
          <a:bodyPr wrap="square">
            <a:spAutoFit/>
          </a:bodyPr>
          <a:lstStyle/>
          <a:p>
            <a:pPr algn="just"/>
            <a:r>
              <a:rPr lang="en-GB" sz="2400" b="1" dirty="0"/>
              <a:t>Plan</a:t>
            </a:r>
            <a:r>
              <a:rPr lang="en-GB" sz="2400" dirty="0">
                <a:latin typeface="Calibri Light" panose="020F0302020204030204" pitchFamily="34" charset="0"/>
                <a:ea typeface="Calibri" panose="020F0502020204030204" pitchFamily="34" charset="0"/>
                <a:cs typeface="Times New Roman" panose="02020603050405020304" pitchFamily="18" charset="0"/>
              </a:rPr>
              <a:t> – </a:t>
            </a:r>
            <a:r>
              <a:rPr lang="en-GB" sz="2400" dirty="0"/>
              <a:t>Each and every school is different, therefore each and every school’s needs, possibilities, “pains and gains” are different. </a:t>
            </a:r>
          </a:p>
          <a:p>
            <a:pPr algn="just"/>
            <a:endParaRPr lang="en-GB" sz="2400" dirty="0"/>
          </a:p>
          <a:p>
            <a:pPr algn="just"/>
            <a:r>
              <a:rPr lang="en-GB" sz="2400" dirty="0"/>
              <a:t>From the success of the intervention (and sustainability), it is very important to take the time and effort to examine the school’s needs, properly plan the activities (who, what, when and how?), and based on this, to set goals and a possibly school-specific vision (future-oriented thinking).</a:t>
            </a:r>
            <a:endParaRPr lang="hu-HU" sz="2400" dirty="0"/>
          </a:p>
        </p:txBody>
      </p:sp>
    </p:spTree>
    <p:extLst>
      <p:ext uri="{BB962C8B-B14F-4D97-AF65-F5344CB8AC3E}">
        <p14:creationId xmlns:p14="http://schemas.microsoft.com/office/powerpoint/2010/main" val="18449975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TotalTime>
  <Words>806</Words>
  <Application>Microsoft Office PowerPoint</Application>
  <PresentationFormat>Widescreen</PresentationFormat>
  <Paragraphs>70</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Courier New</vt:lpstr>
      <vt:lpstr>Symbol</vt:lpstr>
      <vt:lpstr>Times New Roman</vt:lpstr>
      <vt:lpstr>Office Theme</vt:lpstr>
      <vt:lpstr>The HEPAS Guidelines for Implementation</vt:lpstr>
      <vt:lpstr>The structure and role of the Guidelines</vt:lpstr>
      <vt:lpstr>Table of contents</vt:lpstr>
      <vt:lpstr>PowerPoint Presentation</vt:lpstr>
      <vt:lpstr>The dimensions</vt:lpstr>
      <vt:lpstr>A model of PA opportunities at school</vt:lpstr>
      <vt:lpstr>Becoming a HEPAS school: Process, recommendations and sustainability </vt:lpstr>
      <vt:lpstr>The “Intervention spiral”</vt:lpstr>
      <vt:lpstr>The phases of intervention</vt:lpstr>
      <vt:lpstr>The phases of intervention</vt:lpstr>
      <vt:lpstr>Recommendations on starting a program</vt:lpstr>
      <vt:lpstr>Thoughts to consider</vt:lpstr>
    </vt:vector>
  </TitlesOfParts>
  <Company>University of Luxembourg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Claude SCHEUER</dc:creator>
  <cp:lastModifiedBy>Claude SCHEUER</cp:lastModifiedBy>
  <cp:revision>28</cp:revision>
  <dcterms:created xsi:type="dcterms:W3CDTF">2019-10-07T13:21:18Z</dcterms:created>
  <dcterms:modified xsi:type="dcterms:W3CDTF">2022-02-24T14:01:45Z</dcterms:modified>
</cp:coreProperties>
</file>